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96" y="11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13251" y="284892"/>
            <a:ext cx="6165496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13251" y="275651"/>
            <a:ext cx="6165496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15220" y="1267203"/>
            <a:ext cx="6087745" cy="458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60678"/>
            <a:ext cx="2457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26233" y="312411"/>
            <a:ext cx="6139815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12: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Hypothermia</a:t>
            </a:r>
            <a:r>
              <a:rPr sz="2000" b="1" spc="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Prevention and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171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0940" y="3807103"/>
            <a:ext cx="8342630" cy="9829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340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MODULE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12: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 HYPOTHERMIA</a:t>
            </a:r>
            <a:r>
              <a:rPr sz="32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PREVENTION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TREATMENT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13939" y="1913221"/>
            <a:ext cx="9872980" cy="176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70174" y="710057"/>
            <a:ext cx="6452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HYPOTHERMIA</a:t>
            </a:r>
            <a:r>
              <a:rPr sz="3600" b="1" spc="-160" dirty="0"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921928"/>
                </a:solidFill>
                <a:latin typeface="Arial"/>
                <a:cs typeface="Arial"/>
              </a:rPr>
              <a:t>INDICATIONS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1433" y="1692834"/>
            <a:ext cx="5680551" cy="420947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200988" y="4853697"/>
            <a:ext cx="5595620" cy="1009650"/>
          </a:xfrm>
          <a:custGeom>
            <a:avLst/>
            <a:gdLst/>
            <a:ahLst/>
            <a:cxnLst/>
            <a:rect l="l" t="t" r="r" b="b"/>
            <a:pathLst>
              <a:path w="5595620" h="1009650">
                <a:moveTo>
                  <a:pt x="5479162" y="0"/>
                </a:moveTo>
                <a:lnTo>
                  <a:pt x="115863" y="0"/>
                </a:lnTo>
                <a:lnTo>
                  <a:pt x="70764" y="9105"/>
                </a:lnTo>
                <a:lnTo>
                  <a:pt x="33935" y="33935"/>
                </a:lnTo>
                <a:lnTo>
                  <a:pt x="9105" y="70764"/>
                </a:lnTo>
                <a:lnTo>
                  <a:pt x="0" y="115864"/>
                </a:lnTo>
                <a:lnTo>
                  <a:pt x="0" y="893316"/>
                </a:lnTo>
                <a:lnTo>
                  <a:pt x="9105" y="938415"/>
                </a:lnTo>
                <a:lnTo>
                  <a:pt x="33935" y="975244"/>
                </a:lnTo>
                <a:lnTo>
                  <a:pt x="70764" y="1000075"/>
                </a:lnTo>
                <a:lnTo>
                  <a:pt x="115863" y="1009180"/>
                </a:lnTo>
                <a:lnTo>
                  <a:pt x="5479162" y="1009180"/>
                </a:lnTo>
                <a:lnTo>
                  <a:pt x="5524261" y="1000075"/>
                </a:lnTo>
                <a:lnTo>
                  <a:pt x="5561089" y="975244"/>
                </a:lnTo>
                <a:lnTo>
                  <a:pt x="5585920" y="938415"/>
                </a:lnTo>
                <a:lnTo>
                  <a:pt x="5595025" y="893316"/>
                </a:lnTo>
                <a:lnTo>
                  <a:pt x="5595025" y="115864"/>
                </a:lnTo>
                <a:lnTo>
                  <a:pt x="5585920" y="70764"/>
                </a:lnTo>
                <a:lnTo>
                  <a:pt x="5561089" y="33935"/>
                </a:lnTo>
                <a:lnTo>
                  <a:pt x="5524261" y="9105"/>
                </a:lnTo>
                <a:lnTo>
                  <a:pt x="5479162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67526" y="1460789"/>
            <a:ext cx="5474335" cy="422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6080">
              <a:lnSpc>
                <a:spcPct val="1375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Moderate </a:t>
            </a:r>
            <a:r>
              <a:rPr sz="2000" b="1" dirty="0">
                <a:latin typeface="Arial"/>
                <a:cs typeface="Arial"/>
              </a:rPr>
              <a:t>to severe </a:t>
            </a:r>
            <a:r>
              <a:rPr sz="2000" b="1" spc="-5" dirty="0">
                <a:latin typeface="Arial"/>
                <a:cs typeface="Arial"/>
              </a:rPr>
              <a:t>trauma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Central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nervous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</a:t>
            </a:r>
            <a:r>
              <a:rPr sz="2000" b="1" spc="-5" dirty="0">
                <a:latin typeface="Arial"/>
                <a:cs typeface="Arial"/>
              </a:rPr>
              <a:t> trauma</a:t>
            </a:r>
            <a:endParaRPr sz="2000">
              <a:latin typeface="Arial"/>
              <a:cs typeface="Arial"/>
            </a:endParaRPr>
          </a:p>
          <a:p>
            <a:pPr marL="12700" marR="643255">
              <a:lnSpc>
                <a:spcPts val="2300"/>
              </a:lnSpc>
              <a:spcBef>
                <a:spcPts val="1060"/>
              </a:spcBef>
            </a:pPr>
            <a:r>
              <a:rPr sz="2000" b="1" spc="-5" dirty="0">
                <a:latin typeface="Arial"/>
                <a:cs typeface="Arial"/>
              </a:rPr>
              <a:t>Burn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patients</a:t>
            </a:r>
            <a:r>
              <a:rPr sz="2000" b="1" dirty="0">
                <a:latin typeface="Arial"/>
                <a:cs typeface="Arial"/>
              </a:rPr>
              <a:t> &gt;33%</a:t>
            </a:r>
            <a:r>
              <a:rPr sz="2000" b="1" spc="-5" dirty="0">
                <a:latin typeface="Arial"/>
                <a:cs typeface="Arial"/>
              </a:rPr>
              <a:t> TBSA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with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second </a:t>
            </a:r>
            <a:r>
              <a:rPr sz="2000" b="1" dirty="0">
                <a:latin typeface="Arial"/>
                <a:cs typeface="Arial"/>
              </a:rPr>
              <a:t>-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or third- degree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burns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3300"/>
              </a:lnSpc>
              <a:spcBef>
                <a:spcPts val="200"/>
              </a:spcBef>
            </a:pPr>
            <a:r>
              <a:rPr sz="2000" b="1" spc="-5" dirty="0">
                <a:latin typeface="Arial"/>
                <a:cs typeface="Arial"/>
              </a:rPr>
              <a:t>Altered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level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of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consciousness/unresponsive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Inability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5" dirty="0">
                <a:latin typeface="Arial"/>
                <a:cs typeface="Arial"/>
              </a:rPr>
              <a:t> shiver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50"/>
              </a:lnSpc>
              <a:spcBef>
                <a:spcPts val="640"/>
              </a:spcBef>
            </a:pPr>
            <a:r>
              <a:rPr sz="2000" b="1" spc="-5" dirty="0">
                <a:latin typeface="Arial"/>
                <a:cs typeface="Arial"/>
              </a:rPr>
              <a:t>Hypothermic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patients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with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core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temperature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2350"/>
              </a:lnSpc>
            </a:pPr>
            <a:r>
              <a:rPr sz="2000" dirty="0">
                <a:latin typeface="Arial MT"/>
                <a:cs typeface="Arial MT"/>
              </a:rPr>
              <a:t>&lt;28°C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(82.4°F)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200">
              <a:latin typeface="Arial MT"/>
              <a:cs typeface="Arial MT"/>
            </a:endParaRPr>
          </a:p>
          <a:p>
            <a:pPr marL="511175" marR="459740">
              <a:lnSpc>
                <a:spcPts val="1630"/>
              </a:lnSpc>
              <a:spcBef>
                <a:spcPts val="1290"/>
              </a:spcBef>
            </a:pPr>
            <a:r>
              <a:rPr sz="1600" b="1" dirty="0">
                <a:latin typeface="Arial"/>
                <a:cs typeface="Arial"/>
              </a:rPr>
              <a:t>ALL </a:t>
            </a:r>
            <a:r>
              <a:rPr sz="1600" spc="-5" dirty="0">
                <a:latin typeface="Arial MT"/>
                <a:cs typeface="Arial MT"/>
              </a:rPr>
              <a:t>trauma casualties </a:t>
            </a:r>
            <a:r>
              <a:rPr sz="1600" dirty="0">
                <a:latin typeface="Arial MT"/>
                <a:cs typeface="Arial MT"/>
              </a:rPr>
              <a:t>in shock or at risk of shock </a:t>
            </a:r>
            <a:r>
              <a:rPr sz="1600" spc="-434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are at risk</a:t>
            </a:r>
            <a:r>
              <a:rPr sz="1600" spc="-5" dirty="0">
                <a:latin typeface="Arial MT"/>
                <a:cs typeface="Arial MT"/>
              </a:rPr>
              <a:t> for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trauma-induced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hypothermia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even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when</a:t>
            </a:r>
            <a:r>
              <a:rPr sz="1600" spc="-5" dirty="0">
                <a:latin typeface="Arial MT"/>
                <a:cs typeface="Arial MT"/>
              </a:rPr>
              <a:t> operating</a:t>
            </a:r>
            <a:r>
              <a:rPr sz="1600" dirty="0">
                <a:latin typeface="Arial MT"/>
                <a:cs typeface="Arial MT"/>
              </a:rPr>
              <a:t> in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warm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environment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04901" y="3213405"/>
            <a:ext cx="114300" cy="313055"/>
          </a:xfrm>
          <a:custGeom>
            <a:avLst/>
            <a:gdLst/>
            <a:ahLst/>
            <a:cxnLst/>
            <a:rect l="l" t="t" r="r" b="b"/>
            <a:pathLst>
              <a:path w="114300" h="313054">
                <a:moveTo>
                  <a:pt x="0" y="312846"/>
                </a:moveTo>
                <a:lnTo>
                  <a:pt x="0" y="0"/>
                </a:lnTo>
                <a:lnTo>
                  <a:pt x="114299" y="0"/>
                </a:lnTo>
                <a:lnTo>
                  <a:pt x="114300" y="312845"/>
                </a:lnTo>
                <a:lnTo>
                  <a:pt x="0" y="31284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04901" y="2494246"/>
            <a:ext cx="114300" cy="540385"/>
          </a:xfrm>
          <a:custGeom>
            <a:avLst/>
            <a:gdLst/>
            <a:ahLst/>
            <a:cxnLst/>
            <a:rect l="l" t="t" r="r" b="b"/>
            <a:pathLst>
              <a:path w="114300" h="540385">
                <a:moveTo>
                  <a:pt x="0" y="53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539999"/>
                </a:lnTo>
                <a:lnTo>
                  <a:pt x="0" y="539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04901" y="1590572"/>
            <a:ext cx="114300" cy="344170"/>
          </a:xfrm>
          <a:custGeom>
            <a:avLst/>
            <a:gdLst/>
            <a:ahLst/>
            <a:cxnLst/>
            <a:rect l="l" t="t" r="r" b="b"/>
            <a:pathLst>
              <a:path w="114300" h="344169">
                <a:moveTo>
                  <a:pt x="1" y="343828"/>
                </a:moveTo>
                <a:lnTo>
                  <a:pt x="0" y="0"/>
                </a:lnTo>
                <a:lnTo>
                  <a:pt x="114300" y="0"/>
                </a:lnTo>
                <a:lnTo>
                  <a:pt x="114301" y="343827"/>
                </a:lnTo>
                <a:lnTo>
                  <a:pt x="1" y="34382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3611" y="3615445"/>
            <a:ext cx="114300" cy="340360"/>
          </a:xfrm>
          <a:custGeom>
            <a:avLst/>
            <a:gdLst/>
            <a:ahLst/>
            <a:cxnLst/>
            <a:rect l="l" t="t" r="r" b="b"/>
            <a:pathLst>
              <a:path w="114300" h="340360">
                <a:moveTo>
                  <a:pt x="0" y="34001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40012"/>
                </a:lnTo>
                <a:lnTo>
                  <a:pt x="0" y="34001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3611" y="2040044"/>
            <a:ext cx="114300" cy="360045"/>
          </a:xfrm>
          <a:custGeom>
            <a:avLst/>
            <a:gdLst/>
            <a:ahLst/>
            <a:cxnLst/>
            <a:rect l="l" t="t" r="r" b="b"/>
            <a:pathLst>
              <a:path w="114300" h="360044">
                <a:moveTo>
                  <a:pt x="0" y="360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0000"/>
                </a:lnTo>
                <a:lnTo>
                  <a:pt x="0" y="360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0311" y="5013622"/>
            <a:ext cx="468921" cy="40823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753077" y="6052272"/>
            <a:ext cx="646430" cy="648335"/>
          </a:xfrm>
          <a:custGeom>
            <a:avLst/>
            <a:gdLst/>
            <a:ahLst/>
            <a:cxnLst/>
            <a:rect l="l" t="t" r="r" b="b"/>
            <a:pathLst>
              <a:path w="646429" h="648334">
                <a:moveTo>
                  <a:pt x="345815" y="0"/>
                </a:moveTo>
                <a:lnTo>
                  <a:pt x="300616" y="0"/>
                </a:lnTo>
                <a:lnTo>
                  <a:pt x="255772" y="6286"/>
                </a:lnTo>
                <a:lnTo>
                  <a:pt x="211990" y="18859"/>
                </a:lnTo>
                <a:lnTo>
                  <a:pt x="169981" y="37719"/>
                </a:lnTo>
                <a:lnTo>
                  <a:pt x="130452" y="62866"/>
                </a:lnTo>
                <a:lnTo>
                  <a:pt x="94113" y="94299"/>
                </a:lnTo>
                <a:lnTo>
                  <a:pt x="62742" y="130711"/>
                </a:lnTo>
                <a:lnTo>
                  <a:pt x="37645" y="170318"/>
                </a:lnTo>
                <a:lnTo>
                  <a:pt x="18822" y="212411"/>
                </a:lnTo>
                <a:lnTo>
                  <a:pt x="6274" y="256279"/>
                </a:lnTo>
                <a:lnTo>
                  <a:pt x="0" y="301212"/>
                </a:lnTo>
                <a:lnTo>
                  <a:pt x="0" y="346501"/>
                </a:lnTo>
                <a:lnTo>
                  <a:pt x="6274" y="391434"/>
                </a:lnTo>
                <a:lnTo>
                  <a:pt x="18822" y="435303"/>
                </a:lnTo>
                <a:lnTo>
                  <a:pt x="37645" y="477395"/>
                </a:lnTo>
                <a:lnTo>
                  <a:pt x="62742" y="517003"/>
                </a:lnTo>
                <a:lnTo>
                  <a:pt x="94113" y="553414"/>
                </a:lnTo>
                <a:lnTo>
                  <a:pt x="130452" y="584847"/>
                </a:lnTo>
                <a:lnTo>
                  <a:pt x="169981" y="609994"/>
                </a:lnTo>
                <a:lnTo>
                  <a:pt x="211990" y="628854"/>
                </a:lnTo>
                <a:lnTo>
                  <a:pt x="255772" y="641427"/>
                </a:lnTo>
                <a:lnTo>
                  <a:pt x="300616" y="647714"/>
                </a:lnTo>
                <a:lnTo>
                  <a:pt x="345815" y="647714"/>
                </a:lnTo>
                <a:lnTo>
                  <a:pt x="390660" y="641427"/>
                </a:lnTo>
                <a:lnTo>
                  <a:pt x="434441" y="628854"/>
                </a:lnTo>
                <a:lnTo>
                  <a:pt x="476451" y="609994"/>
                </a:lnTo>
                <a:lnTo>
                  <a:pt x="515979" y="584847"/>
                </a:lnTo>
                <a:lnTo>
                  <a:pt x="552319" y="553414"/>
                </a:lnTo>
                <a:lnTo>
                  <a:pt x="583690" y="517003"/>
                </a:lnTo>
                <a:lnTo>
                  <a:pt x="608787" y="477395"/>
                </a:lnTo>
                <a:lnTo>
                  <a:pt x="627609" y="435303"/>
                </a:lnTo>
                <a:lnTo>
                  <a:pt x="640158" y="391434"/>
                </a:lnTo>
                <a:lnTo>
                  <a:pt x="646432" y="346501"/>
                </a:lnTo>
                <a:lnTo>
                  <a:pt x="646432" y="301212"/>
                </a:lnTo>
                <a:lnTo>
                  <a:pt x="640158" y="256279"/>
                </a:lnTo>
                <a:lnTo>
                  <a:pt x="627609" y="212411"/>
                </a:lnTo>
                <a:lnTo>
                  <a:pt x="608787" y="170318"/>
                </a:lnTo>
                <a:lnTo>
                  <a:pt x="583690" y="130711"/>
                </a:lnTo>
                <a:lnTo>
                  <a:pt x="552319" y="94299"/>
                </a:lnTo>
                <a:lnTo>
                  <a:pt x="515979" y="62866"/>
                </a:lnTo>
                <a:lnTo>
                  <a:pt x="476451" y="37719"/>
                </a:lnTo>
                <a:lnTo>
                  <a:pt x="434441" y="18859"/>
                </a:lnTo>
                <a:lnTo>
                  <a:pt x="390660" y="6286"/>
                </a:lnTo>
                <a:lnTo>
                  <a:pt x="345815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13611" y="4092385"/>
            <a:ext cx="114300" cy="540385"/>
          </a:xfrm>
          <a:custGeom>
            <a:avLst/>
            <a:gdLst/>
            <a:ahLst/>
            <a:cxnLst/>
            <a:rect l="l" t="t" r="r" b="b"/>
            <a:pathLst>
              <a:path w="114300" h="540385">
                <a:moveTo>
                  <a:pt x="0" y="53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539999"/>
                </a:lnTo>
                <a:lnTo>
                  <a:pt x="0" y="539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94327" y="6076091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60508" y="6088507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5796" y="702226"/>
            <a:ext cx="520763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168400" marR="5080" indent="-1156335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ACTIVE</a:t>
            </a:r>
            <a:r>
              <a:rPr sz="3600" b="1" spc="-4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HYPOTHERMIA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spc="-55" dirty="0">
                <a:latin typeface="Arial"/>
                <a:cs typeface="Arial"/>
              </a:rPr>
              <a:t>LIMITATIONS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54795" y="2143738"/>
            <a:ext cx="4885690" cy="32131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450975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latin typeface="Arial"/>
                <a:cs typeface="Arial"/>
              </a:rPr>
              <a:t>Possible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active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hypothermia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limitations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may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include:</a:t>
            </a:r>
            <a:endParaRPr sz="2000">
              <a:latin typeface="Arial"/>
              <a:cs typeface="Arial"/>
            </a:endParaRPr>
          </a:p>
          <a:p>
            <a:pPr marL="269875" marR="315595">
              <a:lnSpc>
                <a:spcPct val="145800"/>
              </a:lnSpc>
              <a:spcBef>
                <a:spcPts val="540"/>
              </a:spcBef>
            </a:pPr>
            <a:r>
              <a:rPr sz="2000" dirty="0">
                <a:latin typeface="Arial MT"/>
                <a:cs typeface="Arial MT"/>
              </a:rPr>
              <a:t>Service </a:t>
            </a:r>
            <a:r>
              <a:rPr sz="2000" spc="-5" dirty="0">
                <a:latin typeface="Arial MT"/>
                <a:cs typeface="Arial MT"/>
              </a:rPr>
              <a:t>specific </a:t>
            </a:r>
            <a:r>
              <a:rPr sz="2000" dirty="0">
                <a:latin typeface="Arial MT"/>
                <a:cs typeface="Arial MT"/>
              </a:rPr>
              <a:t>mission and load out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Limitation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active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rewarming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devices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Cold </a:t>
            </a:r>
            <a:r>
              <a:rPr sz="2000" spc="-10" dirty="0">
                <a:latin typeface="Arial MT"/>
                <a:cs typeface="Arial MT"/>
              </a:rPr>
              <a:t>Weather</a:t>
            </a:r>
            <a:endParaRPr sz="2000">
              <a:latin typeface="Arial MT"/>
              <a:cs typeface="Arial MT"/>
            </a:endParaRPr>
          </a:p>
          <a:p>
            <a:pPr marL="269875">
              <a:lnSpc>
                <a:spcPct val="100000"/>
              </a:lnSpc>
              <a:spcBef>
                <a:spcPts val="1100"/>
              </a:spcBef>
            </a:pPr>
            <a:r>
              <a:rPr sz="2000" spc="-5" dirty="0">
                <a:latin typeface="Arial MT"/>
                <a:cs typeface="Arial MT"/>
              </a:rPr>
              <a:t>Altitude</a:t>
            </a:r>
            <a:r>
              <a:rPr sz="2000" dirty="0">
                <a:latin typeface="Arial MT"/>
                <a:cs typeface="Arial MT"/>
              </a:rPr>
              <a:t> (if</a:t>
            </a:r>
            <a:r>
              <a:rPr sz="2000" spc="-5" dirty="0">
                <a:latin typeface="Arial MT"/>
                <a:cs typeface="Arial MT"/>
              </a:rPr>
              <a:t> oxygen/chemical</a:t>
            </a:r>
            <a:r>
              <a:rPr sz="2000" dirty="0">
                <a:latin typeface="Arial MT"/>
                <a:cs typeface="Arial MT"/>
              </a:rPr>
              <a:t> driven)</a:t>
            </a:r>
            <a:endParaRPr sz="2000">
              <a:latin typeface="Arial MT"/>
              <a:cs typeface="Arial MT"/>
            </a:endParaRPr>
          </a:p>
          <a:p>
            <a:pPr marL="269875" marR="5080">
              <a:lnSpc>
                <a:spcPts val="2300"/>
              </a:lnSpc>
              <a:spcBef>
                <a:spcPts val="1260"/>
              </a:spcBef>
            </a:pPr>
            <a:r>
              <a:rPr sz="2000" dirty="0">
                <a:latin typeface="Arial MT"/>
                <a:cs typeface="Arial MT"/>
              </a:rPr>
              <a:t>Loss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power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battery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powered</a:t>
            </a:r>
            <a:r>
              <a:rPr sz="2000" spc="-5" dirty="0">
                <a:latin typeface="Arial MT"/>
                <a:cs typeface="Arial MT"/>
              </a:rPr>
              <a:t> IV fluid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warming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device(s)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53077" y="6052272"/>
            <a:ext cx="646430" cy="648335"/>
          </a:xfrm>
          <a:custGeom>
            <a:avLst/>
            <a:gdLst/>
            <a:ahLst/>
            <a:cxnLst/>
            <a:rect l="l" t="t" r="r" b="b"/>
            <a:pathLst>
              <a:path w="646429" h="648334">
                <a:moveTo>
                  <a:pt x="345815" y="0"/>
                </a:moveTo>
                <a:lnTo>
                  <a:pt x="300616" y="0"/>
                </a:lnTo>
                <a:lnTo>
                  <a:pt x="255772" y="6286"/>
                </a:lnTo>
                <a:lnTo>
                  <a:pt x="211990" y="18859"/>
                </a:lnTo>
                <a:lnTo>
                  <a:pt x="169981" y="37719"/>
                </a:lnTo>
                <a:lnTo>
                  <a:pt x="130452" y="62866"/>
                </a:lnTo>
                <a:lnTo>
                  <a:pt x="94113" y="94299"/>
                </a:lnTo>
                <a:lnTo>
                  <a:pt x="62742" y="130711"/>
                </a:lnTo>
                <a:lnTo>
                  <a:pt x="37645" y="170318"/>
                </a:lnTo>
                <a:lnTo>
                  <a:pt x="18822" y="212411"/>
                </a:lnTo>
                <a:lnTo>
                  <a:pt x="6274" y="256279"/>
                </a:lnTo>
                <a:lnTo>
                  <a:pt x="0" y="301212"/>
                </a:lnTo>
                <a:lnTo>
                  <a:pt x="0" y="346501"/>
                </a:lnTo>
                <a:lnTo>
                  <a:pt x="6274" y="391434"/>
                </a:lnTo>
                <a:lnTo>
                  <a:pt x="18822" y="435303"/>
                </a:lnTo>
                <a:lnTo>
                  <a:pt x="37645" y="477395"/>
                </a:lnTo>
                <a:lnTo>
                  <a:pt x="62742" y="517003"/>
                </a:lnTo>
                <a:lnTo>
                  <a:pt x="94113" y="553414"/>
                </a:lnTo>
                <a:lnTo>
                  <a:pt x="130452" y="584847"/>
                </a:lnTo>
                <a:lnTo>
                  <a:pt x="169981" y="609994"/>
                </a:lnTo>
                <a:lnTo>
                  <a:pt x="211990" y="628854"/>
                </a:lnTo>
                <a:lnTo>
                  <a:pt x="255772" y="641427"/>
                </a:lnTo>
                <a:lnTo>
                  <a:pt x="300616" y="647714"/>
                </a:lnTo>
                <a:lnTo>
                  <a:pt x="345815" y="647714"/>
                </a:lnTo>
                <a:lnTo>
                  <a:pt x="390660" y="641427"/>
                </a:lnTo>
                <a:lnTo>
                  <a:pt x="434441" y="628854"/>
                </a:lnTo>
                <a:lnTo>
                  <a:pt x="476451" y="609994"/>
                </a:lnTo>
                <a:lnTo>
                  <a:pt x="515979" y="584847"/>
                </a:lnTo>
                <a:lnTo>
                  <a:pt x="552319" y="553414"/>
                </a:lnTo>
                <a:lnTo>
                  <a:pt x="583690" y="517003"/>
                </a:lnTo>
                <a:lnTo>
                  <a:pt x="608787" y="477395"/>
                </a:lnTo>
                <a:lnTo>
                  <a:pt x="627609" y="435303"/>
                </a:lnTo>
                <a:lnTo>
                  <a:pt x="640158" y="391434"/>
                </a:lnTo>
                <a:lnTo>
                  <a:pt x="646432" y="346501"/>
                </a:lnTo>
                <a:lnTo>
                  <a:pt x="646432" y="301212"/>
                </a:lnTo>
                <a:lnTo>
                  <a:pt x="640158" y="256279"/>
                </a:lnTo>
                <a:lnTo>
                  <a:pt x="627609" y="212411"/>
                </a:lnTo>
                <a:lnTo>
                  <a:pt x="608787" y="170318"/>
                </a:lnTo>
                <a:lnTo>
                  <a:pt x="583690" y="130711"/>
                </a:lnTo>
                <a:lnTo>
                  <a:pt x="552319" y="94299"/>
                </a:lnTo>
                <a:lnTo>
                  <a:pt x="515979" y="62866"/>
                </a:lnTo>
                <a:lnTo>
                  <a:pt x="476451" y="37719"/>
                </a:lnTo>
                <a:lnTo>
                  <a:pt x="434441" y="18859"/>
                </a:lnTo>
                <a:lnTo>
                  <a:pt x="390660" y="6286"/>
                </a:lnTo>
                <a:lnTo>
                  <a:pt x="345815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65554" y="3015355"/>
            <a:ext cx="114300" cy="360045"/>
          </a:xfrm>
          <a:custGeom>
            <a:avLst/>
            <a:gdLst/>
            <a:ahLst/>
            <a:cxnLst/>
            <a:rect l="l" t="t" r="r" b="b"/>
            <a:pathLst>
              <a:path w="114300" h="360045">
                <a:moveTo>
                  <a:pt x="0" y="360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0000"/>
                </a:lnTo>
                <a:lnTo>
                  <a:pt x="0" y="360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65554" y="3473214"/>
            <a:ext cx="114300" cy="360045"/>
          </a:xfrm>
          <a:custGeom>
            <a:avLst/>
            <a:gdLst/>
            <a:ahLst/>
            <a:cxnLst/>
            <a:rect l="l" t="t" r="r" b="b"/>
            <a:pathLst>
              <a:path w="114300" h="360045">
                <a:moveTo>
                  <a:pt x="0" y="360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0000"/>
                </a:lnTo>
                <a:lnTo>
                  <a:pt x="0" y="360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65554" y="3921517"/>
            <a:ext cx="114300" cy="360045"/>
          </a:xfrm>
          <a:custGeom>
            <a:avLst/>
            <a:gdLst/>
            <a:ahLst/>
            <a:cxnLst/>
            <a:rect l="l" t="t" r="r" b="b"/>
            <a:pathLst>
              <a:path w="114300" h="360045">
                <a:moveTo>
                  <a:pt x="0" y="360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0000"/>
                </a:lnTo>
                <a:lnTo>
                  <a:pt x="0" y="360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65554" y="4379377"/>
            <a:ext cx="114300" cy="360045"/>
          </a:xfrm>
          <a:custGeom>
            <a:avLst/>
            <a:gdLst/>
            <a:ahLst/>
            <a:cxnLst/>
            <a:rect l="l" t="t" r="r" b="b"/>
            <a:pathLst>
              <a:path w="114300" h="360045">
                <a:moveTo>
                  <a:pt x="0" y="360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0000"/>
                </a:lnTo>
                <a:lnTo>
                  <a:pt x="0" y="360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65554" y="4844272"/>
            <a:ext cx="114300" cy="576580"/>
          </a:xfrm>
          <a:custGeom>
            <a:avLst/>
            <a:gdLst/>
            <a:ahLst/>
            <a:cxnLst/>
            <a:rect l="l" t="t" r="r" b="b"/>
            <a:pathLst>
              <a:path w="114300" h="576579">
                <a:moveTo>
                  <a:pt x="0" y="57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575999"/>
                </a:lnTo>
                <a:lnTo>
                  <a:pt x="0" y="57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9413" y="1940223"/>
            <a:ext cx="4314055" cy="394639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894327" y="6076091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60508" y="6088507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3533" y="275651"/>
            <a:ext cx="61652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12: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Hypothermia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Prevention and </a:t>
            </a:r>
            <a:r>
              <a:rPr sz="2000" b="1" spc="-15" dirty="0">
                <a:solidFill>
                  <a:srgbClr val="767171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686695" y="6546242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12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52985" y="870774"/>
            <a:ext cx="6486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HYPOTHERMIA</a:t>
            </a:r>
            <a:r>
              <a:rPr sz="3600" spc="-16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PREVENTION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6745620" y="6119791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4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4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53834" y="6234399"/>
            <a:ext cx="24339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2164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 R C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800" baseline="1736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85060" y="1667714"/>
            <a:ext cx="4723130" cy="400050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2000" dirty="0">
                <a:latin typeface="Arial MT"/>
                <a:cs typeface="Arial MT"/>
              </a:rPr>
              <a:t>Prevent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additional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body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loss</a:t>
            </a:r>
            <a:endParaRPr sz="2000">
              <a:latin typeface="Arial MT"/>
              <a:cs typeface="Arial MT"/>
            </a:endParaRPr>
          </a:p>
          <a:p>
            <a:pPr marL="12700" marR="979805">
              <a:lnSpc>
                <a:spcPts val="2300"/>
              </a:lnSpc>
              <a:spcBef>
                <a:spcPts val="1060"/>
              </a:spcBef>
            </a:pPr>
            <a:r>
              <a:rPr sz="2000" dirty="0">
                <a:latin typeface="Arial MT"/>
                <a:cs typeface="Arial MT"/>
              </a:rPr>
              <a:t>Minimize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casualty’s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exposure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elements</a:t>
            </a:r>
            <a:endParaRPr sz="2000">
              <a:latin typeface="Arial MT"/>
              <a:cs typeface="Arial MT"/>
            </a:endParaRPr>
          </a:p>
          <a:p>
            <a:pPr marL="12700" marR="494665">
              <a:lnSpc>
                <a:spcPts val="2300"/>
              </a:lnSpc>
              <a:spcBef>
                <a:spcPts val="1000"/>
              </a:spcBef>
            </a:pPr>
            <a:r>
              <a:rPr sz="2000" dirty="0">
                <a:latin typeface="Arial MT"/>
                <a:cs typeface="Arial MT"/>
              </a:rPr>
              <a:t>Keep</a:t>
            </a:r>
            <a:r>
              <a:rPr sz="2000" spc="-5" dirty="0">
                <a:latin typeface="Arial MT"/>
                <a:cs typeface="Arial MT"/>
              </a:rPr>
              <a:t> protective </a:t>
            </a:r>
            <a:r>
              <a:rPr sz="2000" dirty="0">
                <a:latin typeface="Arial MT"/>
                <a:cs typeface="Arial MT"/>
              </a:rPr>
              <a:t>gear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dry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clothing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on/with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 </a:t>
            </a:r>
            <a:r>
              <a:rPr sz="2000" dirty="0">
                <a:latin typeface="Arial MT"/>
                <a:cs typeface="Arial MT"/>
              </a:rPr>
              <a:t>if</a:t>
            </a:r>
            <a:r>
              <a:rPr sz="2000" spc="-5" dirty="0">
                <a:latin typeface="Arial MT"/>
                <a:cs typeface="Arial MT"/>
              </a:rPr>
              <a:t> feasible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300"/>
              </a:lnSpc>
              <a:spcBef>
                <a:spcPts val="1000"/>
              </a:spcBef>
            </a:pPr>
            <a:r>
              <a:rPr sz="2000" dirty="0">
                <a:latin typeface="Arial MT"/>
                <a:cs typeface="Arial MT"/>
              </a:rPr>
              <a:t>Place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active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heating </a:t>
            </a:r>
            <a:r>
              <a:rPr sz="2000" dirty="0">
                <a:latin typeface="Arial MT"/>
                <a:cs typeface="Arial MT"/>
              </a:rPr>
              <a:t>blanket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-5" dirty="0">
                <a:latin typeface="Arial MT"/>
                <a:cs typeface="Arial MT"/>
              </a:rPr>
              <a:t> casualty’s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15" dirty="0">
                <a:latin typeface="Arial MT"/>
                <a:cs typeface="Arial MT"/>
              </a:rPr>
              <a:t>anterior,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torso,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head,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axillae</a:t>
            </a:r>
            <a:endParaRPr sz="2000">
              <a:latin typeface="Arial MT"/>
              <a:cs typeface="Arial MT"/>
            </a:endParaRPr>
          </a:p>
          <a:p>
            <a:pPr marL="12700" marR="763270">
              <a:lnSpc>
                <a:spcPts val="2300"/>
              </a:lnSpc>
              <a:spcBef>
                <a:spcPts val="1000"/>
              </a:spcBef>
            </a:pPr>
            <a:r>
              <a:rPr sz="2000" dirty="0">
                <a:latin typeface="Arial MT"/>
                <a:cs typeface="Arial MT"/>
              </a:rPr>
              <a:t>Enclose</a:t>
            </a:r>
            <a:r>
              <a:rPr sz="2000" spc="-5" dirty="0">
                <a:latin typeface="Arial MT"/>
                <a:cs typeface="Arial MT"/>
              </a:rPr>
              <a:t> 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exterior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impermeable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enclosure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bag</a:t>
            </a:r>
            <a:endParaRPr sz="2000">
              <a:latin typeface="Arial MT"/>
              <a:cs typeface="Arial MT"/>
            </a:endParaRPr>
          </a:p>
          <a:p>
            <a:pPr marL="12700" marR="212725">
              <a:lnSpc>
                <a:spcPts val="2300"/>
              </a:lnSpc>
              <a:spcBef>
                <a:spcPts val="1000"/>
              </a:spcBef>
            </a:pPr>
            <a:r>
              <a:rPr sz="2000" dirty="0">
                <a:latin typeface="Arial MT"/>
                <a:cs typeface="Arial MT"/>
              </a:rPr>
              <a:t>Upgrade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hypothermia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enclosure</a:t>
            </a:r>
            <a:r>
              <a:rPr sz="2000" spc="-5" dirty="0">
                <a:latin typeface="Arial MT"/>
                <a:cs typeface="Arial MT"/>
              </a:rPr>
              <a:t> system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well </a:t>
            </a:r>
            <a:r>
              <a:rPr sz="2000" spc="-5" dirty="0">
                <a:latin typeface="Arial MT"/>
                <a:cs typeface="Arial MT"/>
              </a:rPr>
              <a:t>insulated </a:t>
            </a:r>
            <a:r>
              <a:rPr sz="2000" dirty="0">
                <a:latin typeface="Arial MT"/>
                <a:cs typeface="Arial MT"/>
              </a:rPr>
              <a:t>enclosure </a:t>
            </a:r>
            <a:r>
              <a:rPr sz="2000" spc="-5" dirty="0">
                <a:latin typeface="Arial MT"/>
                <a:cs typeface="Arial MT"/>
              </a:rPr>
              <a:t>system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43060" y="3741003"/>
            <a:ext cx="114300" cy="554355"/>
          </a:xfrm>
          <a:custGeom>
            <a:avLst/>
            <a:gdLst/>
            <a:ahLst/>
            <a:cxnLst/>
            <a:rect l="l" t="t" r="r" b="b"/>
            <a:pathLst>
              <a:path w="114300" h="554354">
                <a:moveTo>
                  <a:pt x="0" y="554119"/>
                </a:moveTo>
                <a:lnTo>
                  <a:pt x="0" y="0"/>
                </a:lnTo>
                <a:lnTo>
                  <a:pt x="114300" y="0"/>
                </a:lnTo>
                <a:lnTo>
                  <a:pt x="114300" y="554119"/>
                </a:lnTo>
                <a:lnTo>
                  <a:pt x="0" y="55411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48703" y="5701824"/>
            <a:ext cx="3781425" cy="772160"/>
            <a:chOff x="348703" y="5701824"/>
            <a:chExt cx="3781425" cy="772160"/>
          </a:xfrm>
        </p:grpSpPr>
        <p:sp>
          <p:nvSpPr>
            <p:cNvPr id="11" name="object 11"/>
            <p:cNvSpPr/>
            <p:nvPr/>
          </p:nvSpPr>
          <p:spPr>
            <a:xfrm>
              <a:off x="348703" y="5701824"/>
              <a:ext cx="3781425" cy="772160"/>
            </a:xfrm>
            <a:custGeom>
              <a:avLst/>
              <a:gdLst/>
              <a:ahLst/>
              <a:cxnLst/>
              <a:rect l="l" t="t" r="r" b="b"/>
              <a:pathLst>
                <a:path w="3781425" h="772160">
                  <a:moveTo>
                    <a:pt x="3692678" y="0"/>
                  </a:moveTo>
                  <a:lnTo>
                    <a:pt x="88626" y="0"/>
                  </a:lnTo>
                  <a:lnTo>
                    <a:pt x="54128" y="6964"/>
                  </a:lnTo>
                  <a:lnTo>
                    <a:pt x="25957" y="25957"/>
                  </a:lnTo>
                  <a:lnTo>
                    <a:pt x="6964" y="54128"/>
                  </a:lnTo>
                  <a:lnTo>
                    <a:pt x="0" y="88626"/>
                  </a:lnTo>
                  <a:lnTo>
                    <a:pt x="0" y="683310"/>
                  </a:lnTo>
                  <a:lnTo>
                    <a:pt x="6964" y="717808"/>
                  </a:lnTo>
                  <a:lnTo>
                    <a:pt x="25957" y="745979"/>
                  </a:lnTo>
                  <a:lnTo>
                    <a:pt x="54128" y="764972"/>
                  </a:lnTo>
                  <a:lnTo>
                    <a:pt x="88626" y="771936"/>
                  </a:lnTo>
                  <a:lnTo>
                    <a:pt x="3692678" y="771936"/>
                  </a:lnTo>
                  <a:lnTo>
                    <a:pt x="3727175" y="764972"/>
                  </a:lnTo>
                  <a:lnTo>
                    <a:pt x="3755346" y="745979"/>
                  </a:lnTo>
                  <a:lnTo>
                    <a:pt x="3774340" y="717808"/>
                  </a:lnTo>
                  <a:lnTo>
                    <a:pt x="3781305" y="683310"/>
                  </a:lnTo>
                  <a:lnTo>
                    <a:pt x="3781305" y="88626"/>
                  </a:lnTo>
                  <a:lnTo>
                    <a:pt x="3774340" y="54128"/>
                  </a:lnTo>
                  <a:lnTo>
                    <a:pt x="3755346" y="25957"/>
                  </a:lnTo>
                  <a:lnTo>
                    <a:pt x="3727175" y="6964"/>
                  </a:lnTo>
                  <a:lnTo>
                    <a:pt x="3692678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932" y="5851144"/>
              <a:ext cx="408824" cy="35591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45967" y="5804115"/>
            <a:ext cx="252158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spc="-5" dirty="0">
                <a:latin typeface="Arial MT"/>
                <a:cs typeface="Arial MT"/>
              </a:rPr>
              <a:t>It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is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much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easier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prevent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60"/>
              </a:lnSpc>
            </a:pPr>
            <a:r>
              <a:rPr sz="1600" spc="-5" dirty="0">
                <a:latin typeface="Arial MT"/>
                <a:cs typeface="Arial MT"/>
              </a:rPr>
              <a:t>hypothermia than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 treat </a:t>
            </a:r>
            <a:r>
              <a:rPr sz="1600" dirty="0">
                <a:latin typeface="Arial MT"/>
                <a:cs typeface="Arial MT"/>
              </a:rPr>
              <a:t>it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43060" y="1858820"/>
            <a:ext cx="114300" cy="281305"/>
          </a:xfrm>
          <a:custGeom>
            <a:avLst/>
            <a:gdLst/>
            <a:ahLst/>
            <a:cxnLst/>
            <a:rect l="l" t="t" r="r" b="b"/>
            <a:pathLst>
              <a:path w="114300" h="281305">
                <a:moveTo>
                  <a:pt x="0" y="281056"/>
                </a:moveTo>
                <a:lnTo>
                  <a:pt x="0" y="0"/>
                </a:lnTo>
                <a:lnTo>
                  <a:pt x="114300" y="0"/>
                </a:lnTo>
                <a:lnTo>
                  <a:pt x="114300" y="281056"/>
                </a:lnTo>
                <a:lnTo>
                  <a:pt x="0" y="28105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297588" y="1185734"/>
            <a:ext cx="5758815" cy="4291330"/>
            <a:chOff x="297588" y="1185734"/>
            <a:chExt cx="5758815" cy="429133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588" y="1185734"/>
              <a:ext cx="2827638" cy="256072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1346" y="2629089"/>
              <a:ext cx="4774539" cy="2847769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6343060" y="2286733"/>
            <a:ext cx="114300" cy="521334"/>
          </a:xfrm>
          <a:custGeom>
            <a:avLst/>
            <a:gdLst/>
            <a:ahLst/>
            <a:cxnLst/>
            <a:rect l="l" t="t" r="r" b="b"/>
            <a:pathLst>
              <a:path w="114300" h="521335">
                <a:moveTo>
                  <a:pt x="0" y="52129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1296"/>
                </a:lnTo>
                <a:lnTo>
                  <a:pt x="0" y="52129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43060" y="3013868"/>
            <a:ext cx="114300" cy="521334"/>
          </a:xfrm>
          <a:custGeom>
            <a:avLst/>
            <a:gdLst/>
            <a:ahLst/>
            <a:cxnLst/>
            <a:rect l="l" t="t" r="r" b="b"/>
            <a:pathLst>
              <a:path w="114300" h="521335">
                <a:moveTo>
                  <a:pt x="0" y="52129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1296"/>
                </a:lnTo>
                <a:lnTo>
                  <a:pt x="0" y="52129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43060" y="4500962"/>
            <a:ext cx="114300" cy="525780"/>
          </a:xfrm>
          <a:custGeom>
            <a:avLst/>
            <a:gdLst/>
            <a:ahLst/>
            <a:cxnLst/>
            <a:rect l="l" t="t" r="r" b="b"/>
            <a:pathLst>
              <a:path w="114300" h="525779">
                <a:moveTo>
                  <a:pt x="0" y="525463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5463"/>
                </a:lnTo>
                <a:lnTo>
                  <a:pt x="0" y="52546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43060" y="5232265"/>
            <a:ext cx="114300" cy="525780"/>
          </a:xfrm>
          <a:custGeom>
            <a:avLst/>
            <a:gdLst/>
            <a:ahLst/>
            <a:cxnLst/>
            <a:rect l="l" t="t" r="r" b="b"/>
            <a:pathLst>
              <a:path w="114300" h="525779">
                <a:moveTo>
                  <a:pt x="0" y="525463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5463"/>
                </a:lnTo>
                <a:lnTo>
                  <a:pt x="0" y="52546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5796" y="702226"/>
            <a:ext cx="520763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931544" marR="5080" indent="-919480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ACTIVE</a:t>
            </a:r>
            <a:r>
              <a:rPr sz="3600" b="1" spc="-4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HYPOTHERMIA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MANAGEMENT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23825" y="1955012"/>
            <a:ext cx="114300" cy="767715"/>
          </a:xfrm>
          <a:custGeom>
            <a:avLst/>
            <a:gdLst/>
            <a:ahLst/>
            <a:cxnLst/>
            <a:rect l="l" t="t" r="r" b="b"/>
            <a:pathLst>
              <a:path w="114300" h="767714">
                <a:moveTo>
                  <a:pt x="0" y="767634"/>
                </a:moveTo>
                <a:lnTo>
                  <a:pt x="0" y="0"/>
                </a:lnTo>
                <a:lnTo>
                  <a:pt x="114300" y="0"/>
                </a:lnTo>
                <a:lnTo>
                  <a:pt x="114300" y="767634"/>
                </a:lnTo>
                <a:lnTo>
                  <a:pt x="0" y="76763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3825" y="2829550"/>
            <a:ext cx="114300" cy="504190"/>
          </a:xfrm>
          <a:custGeom>
            <a:avLst/>
            <a:gdLst/>
            <a:ahLst/>
            <a:cxnLst/>
            <a:rect l="l" t="t" r="r" b="b"/>
            <a:pathLst>
              <a:path w="114300" h="504189">
                <a:moveTo>
                  <a:pt x="0" y="504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04000"/>
                </a:lnTo>
                <a:lnTo>
                  <a:pt x="0" y="504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640837" y="1899632"/>
            <a:ext cx="6408420" cy="26974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200"/>
              </a:spcBef>
            </a:pPr>
            <a:r>
              <a:rPr sz="1700" b="1" spc="-5" dirty="0">
                <a:latin typeface="Arial"/>
                <a:cs typeface="Arial"/>
              </a:rPr>
              <a:t>In addition</a:t>
            </a:r>
            <a:r>
              <a:rPr sz="1700" b="1" dirty="0">
                <a:latin typeface="Arial"/>
                <a:cs typeface="Arial"/>
              </a:rPr>
              <a:t> to </a:t>
            </a:r>
            <a:r>
              <a:rPr sz="1700" b="1" spc="-5" dirty="0">
                <a:latin typeface="Arial"/>
                <a:cs typeface="Arial"/>
              </a:rPr>
              <a:t>aggressive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steps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taken </a:t>
            </a:r>
            <a:r>
              <a:rPr sz="1700" b="1" spc="-5" dirty="0">
                <a:latin typeface="Arial"/>
                <a:cs typeface="Arial"/>
              </a:rPr>
              <a:t>early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to</a:t>
            </a:r>
            <a:r>
              <a:rPr sz="1700" b="1" spc="-5" dirty="0">
                <a:latin typeface="Arial"/>
                <a:cs typeface="Arial"/>
              </a:rPr>
              <a:t> prevent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further 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loss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of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body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heat,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when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possible,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trauma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and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severely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burned </a:t>
            </a:r>
            <a:r>
              <a:rPr sz="1700" b="1" spc="-45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casualties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should be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actively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warmed</a:t>
            </a:r>
            <a:endParaRPr sz="1700">
              <a:latin typeface="Arial"/>
              <a:cs typeface="Arial"/>
            </a:endParaRPr>
          </a:p>
          <a:p>
            <a:pPr marL="12700" marR="447040">
              <a:lnSpc>
                <a:spcPts val="2000"/>
              </a:lnSpc>
              <a:spcBef>
                <a:spcPts val="1000"/>
              </a:spcBef>
            </a:pPr>
            <a:r>
              <a:rPr sz="1700" b="1" spc="-5" dirty="0">
                <a:latin typeface="Arial"/>
                <a:cs typeface="Arial"/>
              </a:rPr>
              <a:t>ACTIVE</a:t>
            </a:r>
            <a:r>
              <a:rPr sz="1700" b="1" spc="5" dirty="0">
                <a:latin typeface="Arial"/>
                <a:cs typeface="Arial"/>
              </a:rPr>
              <a:t> </a:t>
            </a:r>
            <a:r>
              <a:rPr sz="1700" spc="-5" dirty="0">
                <a:latin typeface="Arial MT"/>
                <a:cs typeface="Arial MT"/>
              </a:rPr>
              <a:t>hypothermia</a:t>
            </a:r>
            <a:r>
              <a:rPr sz="1700" spc="1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treatment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uses</a:t>
            </a:r>
            <a:r>
              <a:rPr sz="1700" spc="1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external</a:t>
            </a:r>
            <a:r>
              <a:rPr sz="1700" spc="1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heating</a:t>
            </a:r>
            <a:r>
              <a:rPr sz="1700" spc="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sources </a:t>
            </a:r>
            <a:r>
              <a:rPr sz="1700" spc="-45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to </a:t>
            </a:r>
            <a:r>
              <a:rPr sz="1700" dirty="0">
                <a:latin typeface="Arial MT"/>
                <a:cs typeface="Arial MT"/>
              </a:rPr>
              <a:t>warm</a:t>
            </a:r>
            <a:r>
              <a:rPr sz="1700" spc="-5" dirty="0">
                <a:latin typeface="Arial MT"/>
                <a:cs typeface="Arial MT"/>
              </a:rPr>
              <a:t> the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casualty</a:t>
            </a:r>
            <a:endParaRPr sz="1700">
              <a:latin typeface="Arial MT"/>
              <a:cs typeface="Arial MT"/>
            </a:endParaRPr>
          </a:p>
          <a:p>
            <a:pPr marL="12700" marR="927100">
              <a:lnSpc>
                <a:spcPts val="2000"/>
              </a:lnSpc>
              <a:spcBef>
                <a:spcPts val="1000"/>
              </a:spcBef>
            </a:pPr>
            <a:r>
              <a:rPr sz="1700" spc="-5" dirty="0">
                <a:latin typeface="Arial MT"/>
                <a:cs typeface="Arial MT"/>
              </a:rPr>
              <a:t>If</a:t>
            </a:r>
            <a:r>
              <a:rPr sz="1700" spc="-1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commercial</a:t>
            </a:r>
            <a:r>
              <a:rPr sz="1700" spc="-5" dirty="0">
                <a:latin typeface="Arial MT"/>
                <a:cs typeface="Arial MT"/>
              </a:rPr>
              <a:t> hypothermia </a:t>
            </a:r>
            <a:r>
              <a:rPr sz="1700" dirty="0">
                <a:latin typeface="Arial MT"/>
                <a:cs typeface="Arial MT"/>
              </a:rPr>
              <a:t>kit</a:t>
            </a:r>
            <a:r>
              <a:rPr sz="1700" spc="-1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is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not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available,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improvised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vapor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barrier</a:t>
            </a:r>
            <a:r>
              <a:rPr sz="1700" spc="-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can be</a:t>
            </a:r>
            <a:r>
              <a:rPr sz="1700" spc="-5" dirty="0">
                <a:latin typeface="Arial MT"/>
                <a:cs typeface="Arial MT"/>
              </a:rPr>
              <a:t> utilized</a:t>
            </a:r>
            <a:endParaRPr sz="1700">
              <a:latin typeface="Arial MT"/>
              <a:cs typeface="Arial MT"/>
            </a:endParaRPr>
          </a:p>
          <a:p>
            <a:pPr marL="12700" marR="170180">
              <a:lnSpc>
                <a:spcPts val="2000"/>
              </a:lnSpc>
              <a:spcBef>
                <a:spcPts val="1000"/>
              </a:spcBef>
            </a:pPr>
            <a:r>
              <a:rPr sz="1700" dirty="0">
                <a:latin typeface="Arial MT"/>
                <a:cs typeface="Arial MT"/>
              </a:rPr>
              <a:t>As</a:t>
            </a:r>
            <a:r>
              <a:rPr sz="1700" spc="-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 mission planning </a:t>
            </a:r>
            <a:r>
              <a:rPr sz="1700" spc="-15" dirty="0">
                <a:latin typeface="Arial MT"/>
                <a:cs typeface="Arial MT"/>
              </a:rPr>
              <a:t>factor,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an </a:t>
            </a:r>
            <a:r>
              <a:rPr sz="1700" spc="-5" dirty="0">
                <a:latin typeface="Arial MT"/>
                <a:cs typeface="Arial MT"/>
              </a:rPr>
              <a:t>insulated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hypothermia</a:t>
            </a:r>
            <a:r>
              <a:rPr sz="1700" dirty="0">
                <a:latin typeface="Arial MT"/>
                <a:cs typeface="Arial MT"/>
              </a:rPr>
              <a:t> enclosure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system with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external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active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heating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should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be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pre-staged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23825" y="3484918"/>
            <a:ext cx="114300" cy="504190"/>
          </a:xfrm>
          <a:custGeom>
            <a:avLst/>
            <a:gdLst/>
            <a:ahLst/>
            <a:cxnLst/>
            <a:rect l="l" t="t" r="r" b="b"/>
            <a:pathLst>
              <a:path w="114300" h="504189">
                <a:moveTo>
                  <a:pt x="0" y="504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04000"/>
                </a:lnTo>
                <a:lnTo>
                  <a:pt x="0" y="504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89357" y="4803337"/>
            <a:ext cx="5889625" cy="78740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700" b="1" dirty="0">
                <a:latin typeface="Arial"/>
                <a:cs typeface="Arial"/>
              </a:rPr>
              <a:t>Use </a:t>
            </a:r>
            <a:r>
              <a:rPr sz="1700" b="1" spc="-5" dirty="0">
                <a:latin typeface="Arial"/>
                <a:cs typeface="Arial"/>
              </a:rPr>
              <a:t>battery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powered IV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warming devices:</a:t>
            </a:r>
            <a:endParaRPr sz="1700">
              <a:latin typeface="Arial"/>
              <a:cs typeface="Arial"/>
            </a:endParaRPr>
          </a:p>
          <a:p>
            <a:pPr marL="245745">
              <a:lnSpc>
                <a:spcPct val="100000"/>
              </a:lnSpc>
              <a:spcBef>
                <a:spcPts val="960"/>
              </a:spcBef>
              <a:tabLst>
                <a:tab pos="3509645" algn="l"/>
              </a:tabLst>
            </a:pPr>
            <a:r>
              <a:rPr sz="1700" spc="-5" dirty="0">
                <a:latin typeface="Arial MT"/>
                <a:cs typeface="Arial MT"/>
              </a:rPr>
              <a:t>Flow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rate</a:t>
            </a:r>
            <a:r>
              <a:rPr sz="1700" spc="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up</a:t>
            </a:r>
            <a:r>
              <a:rPr sz="1700" spc="1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to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150</a:t>
            </a:r>
            <a:r>
              <a:rPr sz="1700" spc="1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ml/min	</a:t>
            </a:r>
            <a:r>
              <a:rPr sz="1700" dirty="0">
                <a:latin typeface="Arial MT"/>
                <a:cs typeface="Arial MT"/>
              </a:rPr>
              <a:t>38°C</a:t>
            </a:r>
            <a:r>
              <a:rPr sz="1700" spc="-1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output</a:t>
            </a:r>
            <a:r>
              <a:rPr sz="1700" spc="-1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temperature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637" y="3972914"/>
            <a:ext cx="5177790" cy="2885440"/>
            <a:chOff x="22637" y="3972914"/>
            <a:chExt cx="5177790" cy="288544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37" y="4502803"/>
              <a:ext cx="1898465" cy="23551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2727" y="4837146"/>
              <a:ext cx="1942710" cy="18681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8599" y="4960822"/>
              <a:ext cx="1730940" cy="107673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34963" y="3972914"/>
              <a:ext cx="4866005" cy="756920"/>
            </a:xfrm>
            <a:custGeom>
              <a:avLst/>
              <a:gdLst/>
              <a:ahLst/>
              <a:cxnLst/>
              <a:rect l="l" t="t" r="r" b="b"/>
              <a:pathLst>
                <a:path w="4866005" h="756920">
                  <a:moveTo>
                    <a:pt x="4778519" y="0"/>
                  </a:moveTo>
                  <a:lnTo>
                    <a:pt x="86860" y="0"/>
                  </a:lnTo>
                  <a:lnTo>
                    <a:pt x="53050" y="6825"/>
                  </a:lnTo>
                  <a:lnTo>
                    <a:pt x="25440" y="25440"/>
                  </a:lnTo>
                  <a:lnTo>
                    <a:pt x="6825" y="53050"/>
                  </a:lnTo>
                  <a:lnTo>
                    <a:pt x="0" y="86860"/>
                  </a:lnTo>
                  <a:lnTo>
                    <a:pt x="0" y="669697"/>
                  </a:lnTo>
                  <a:lnTo>
                    <a:pt x="6825" y="703507"/>
                  </a:lnTo>
                  <a:lnTo>
                    <a:pt x="25440" y="731117"/>
                  </a:lnTo>
                  <a:lnTo>
                    <a:pt x="53050" y="749733"/>
                  </a:lnTo>
                  <a:lnTo>
                    <a:pt x="86860" y="756559"/>
                  </a:lnTo>
                  <a:lnTo>
                    <a:pt x="4778519" y="756559"/>
                  </a:lnTo>
                  <a:lnTo>
                    <a:pt x="4812329" y="749733"/>
                  </a:lnTo>
                  <a:lnTo>
                    <a:pt x="4839938" y="731117"/>
                  </a:lnTo>
                  <a:lnTo>
                    <a:pt x="4858553" y="703507"/>
                  </a:lnTo>
                  <a:lnTo>
                    <a:pt x="4865379" y="669697"/>
                  </a:lnTo>
                  <a:lnTo>
                    <a:pt x="4865379" y="86860"/>
                  </a:lnTo>
                  <a:lnTo>
                    <a:pt x="4858553" y="53050"/>
                  </a:lnTo>
                  <a:lnTo>
                    <a:pt x="4839938" y="25440"/>
                  </a:lnTo>
                  <a:lnTo>
                    <a:pt x="4812329" y="6825"/>
                  </a:lnTo>
                  <a:lnTo>
                    <a:pt x="4778519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20275" y="4065765"/>
            <a:ext cx="372046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b="1" spc="-55" dirty="0">
                <a:solidFill>
                  <a:srgbClr val="921928"/>
                </a:solidFill>
                <a:latin typeface="Arial"/>
                <a:cs typeface="Arial"/>
              </a:rPr>
              <a:t>CAUTION</a:t>
            </a:r>
            <a:r>
              <a:rPr sz="1600" b="1" dirty="0">
                <a:solidFill>
                  <a:srgbClr val="921928"/>
                </a:solidFill>
                <a:latin typeface="Arial"/>
                <a:cs typeface="Arial"/>
              </a:rPr>
              <a:t>:</a:t>
            </a:r>
            <a:r>
              <a:rPr sz="1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600" b="1" spc="-55" dirty="0">
                <a:latin typeface="Arial"/>
                <a:cs typeface="Arial"/>
              </a:rPr>
              <a:t>D</a:t>
            </a:r>
            <a:r>
              <a:rPr sz="1600" b="1" dirty="0">
                <a:latin typeface="Arial"/>
                <a:cs typeface="Arial"/>
              </a:rPr>
              <a:t>o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50" dirty="0">
                <a:latin typeface="Arial"/>
                <a:cs typeface="Arial"/>
              </a:rPr>
              <a:t>no</a:t>
            </a:r>
            <a:r>
              <a:rPr sz="1600" b="1" dirty="0">
                <a:latin typeface="Arial"/>
                <a:cs typeface="Arial"/>
              </a:rPr>
              <a:t>t</a:t>
            </a:r>
            <a:r>
              <a:rPr sz="1600" b="1" spc="-105" dirty="0">
                <a:latin typeface="Arial"/>
                <a:cs typeface="Arial"/>
              </a:rPr>
              <a:t> </a:t>
            </a:r>
            <a:r>
              <a:rPr sz="1600" spc="-55" dirty="0">
                <a:latin typeface="Arial MT"/>
                <a:cs typeface="Arial MT"/>
              </a:rPr>
              <a:t>appl</a:t>
            </a:r>
            <a:r>
              <a:rPr sz="1600" dirty="0">
                <a:latin typeface="Arial MT"/>
                <a:cs typeface="Arial MT"/>
              </a:rPr>
              <a:t>y</a:t>
            </a:r>
            <a:r>
              <a:rPr sz="1600" spc="-105" dirty="0">
                <a:latin typeface="Arial MT"/>
                <a:cs typeface="Arial MT"/>
              </a:rPr>
              <a:t> </a:t>
            </a:r>
            <a:r>
              <a:rPr sz="1600" spc="-55" dirty="0">
                <a:latin typeface="Arial MT"/>
                <a:cs typeface="Arial MT"/>
              </a:rPr>
              <a:t>activ</a:t>
            </a:r>
            <a:r>
              <a:rPr sz="1600" dirty="0">
                <a:latin typeface="Arial MT"/>
                <a:cs typeface="Arial MT"/>
              </a:rPr>
              <a:t>e</a:t>
            </a:r>
            <a:r>
              <a:rPr sz="1600" spc="-105" dirty="0">
                <a:latin typeface="Arial MT"/>
                <a:cs typeface="Arial MT"/>
              </a:rPr>
              <a:t> </a:t>
            </a:r>
            <a:r>
              <a:rPr sz="1600" spc="-55" dirty="0">
                <a:latin typeface="Arial MT"/>
                <a:cs typeface="Arial MT"/>
              </a:rPr>
              <a:t>warming  blanke</a:t>
            </a:r>
            <a:r>
              <a:rPr sz="1600" dirty="0">
                <a:latin typeface="Arial MT"/>
                <a:cs typeface="Arial MT"/>
              </a:rPr>
              <a:t>t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spc="-55" dirty="0">
                <a:latin typeface="Arial MT"/>
                <a:cs typeface="Arial MT"/>
              </a:rPr>
              <a:t>directl</a:t>
            </a:r>
            <a:r>
              <a:rPr sz="1600" dirty="0">
                <a:latin typeface="Arial MT"/>
                <a:cs typeface="Arial MT"/>
              </a:rPr>
              <a:t>y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spc="-50" dirty="0">
                <a:latin typeface="Arial MT"/>
                <a:cs typeface="Arial MT"/>
              </a:rPr>
              <a:t>t</a:t>
            </a:r>
            <a:r>
              <a:rPr sz="1600" dirty="0">
                <a:latin typeface="Arial MT"/>
                <a:cs typeface="Arial MT"/>
              </a:rPr>
              <a:t>o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spc="-55" dirty="0">
                <a:latin typeface="Arial MT"/>
                <a:cs typeface="Arial MT"/>
              </a:rPr>
              <a:t>bar</a:t>
            </a:r>
            <a:r>
              <a:rPr sz="1600" dirty="0">
                <a:latin typeface="Arial MT"/>
                <a:cs typeface="Arial MT"/>
              </a:rPr>
              <a:t>e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spc="-50" dirty="0">
                <a:latin typeface="Arial MT"/>
                <a:cs typeface="Arial MT"/>
              </a:rPr>
              <a:t>ski</a:t>
            </a:r>
            <a:r>
              <a:rPr sz="1600" dirty="0">
                <a:latin typeface="Arial MT"/>
                <a:cs typeface="Arial MT"/>
              </a:rPr>
              <a:t>n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spc="-50" dirty="0">
                <a:latin typeface="Arial MT"/>
                <a:cs typeface="Arial MT"/>
              </a:rPr>
              <a:t>t</a:t>
            </a:r>
            <a:r>
              <a:rPr sz="1600" dirty="0">
                <a:latin typeface="Arial MT"/>
                <a:cs typeface="Arial MT"/>
              </a:rPr>
              <a:t>o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spc="-55" dirty="0">
                <a:latin typeface="Arial MT"/>
                <a:cs typeface="Arial MT"/>
              </a:rPr>
              <a:t>preven</a:t>
            </a:r>
            <a:r>
              <a:rPr sz="1600" dirty="0">
                <a:latin typeface="Arial MT"/>
                <a:cs typeface="Arial MT"/>
              </a:rPr>
              <a:t>t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spc="-55" dirty="0">
                <a:latin typeface="Arial MT"/>
                <a:cs typeface="Arial MT"/>
              </a:rPr>
              <a:t>burns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1766" y="4111414"/>
            <a:ext cx="379765" cy="33061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8372" y="1392163"/>
            <a:ext cx="4586773" cy="2483153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5423825" y="4140287"/>
            <a:ext cx="114300" cy="504190"/>
          </a:xfrm>
          <a:custGeom>
            <a:avLst/>
            <a:gdLst/>
            <a:ahLst/>
            <a:cxnLst/>
            <a:rect l="l" t="t" r="r" b="b"/>
            <a:pathLst>
              <a:path w="114300" h="504189">
                <a:moveTo>
                  <a:pt x="0" y="504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04000"/>
                </a:lnTo>
                <a:lnTo>
                  <a:pt x="0" y="504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23825" y="5362840"/>
            <a:ext cx="114300" cy="297180"/>
          </a:xfrm>
          <a:custGeom>
            <a:avLst/>
            <a:gdLst/>
            <a:ahLst/>
            <a:cxnLst/>
            <a:rect l="l" t="t" r="r" b="b"/>
            <a:pathLst>
              <a:path w="114300" h="297179">
                <a:moveTo>
                  <a:pt x="0" y="296749"/>
                </a:moveTo>
                <a:lnTo>
                  <a:pt x="0" y="0"/>
                </a:lnTo>
                <a:lnTo>
                  <a:pt x="114300" y="0"/>
                </a:lnTo>
                <a:lnTo>
                  <a:pt x="114300" y="296749"/>
                </a:lnTo>
                <a:lnTo>
                  <a:pt x="0" y="29674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65416" y="5362840"/>
            <a:ext cx="114300" cy="297180"/>
          </a:xfrm>
          <a:custGeom>
            <a:avLst/>
            <a:gdLst/>
            <a:ahLst/>
            <a:cxnLst/>
            <a:rect l="l" t="t" r="r" b="b"/>
            <a:pathLst>
              <a:path w="114300" h="297179">
                <a:moveTo>
                  <a:pt x="0" y="296749"/>
                </a:moveTo>
                <a:lnTo>
                  <a:pt x="0" y="0"/>
                </a:lnTo>
                <a:lnTo>
                  <a:pt x="114300" y="0"/>
                </a:lnTo>
                <a:lnTo>
                  <a:pt x="114300" y="296749"/>
                </a:lnTo>
                <a:lnTo>
                  <a:pt x="0" y="29674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53077" y="6052272"/>
            <a:ext cx="646430" cy="648335"/>
          </a:xfrm>
          <a:custGeom>
            <a:avLst/>
            <a:gdLst/>
            <a:ahLst/>
            <a:cxnLst/>
            <a:rect l="l" t="t" r="r" b="b"/>
            <a:pathLst>
              <a:path w="646429" h="648334">
                <a:moveTo>
                  <a:pt x="345815" y="0"/>
                </a:moveTo>
                <a:lnTo>
                  <a:pt x="300616" y="0"/>
                </a:lnTo>
                <a:lnTo>
                  <a:pt x="255772" y="6286"/>
                </a:lnTo>
                <a:lnTo>
                  <a:pt x="211990" y="18859"/>
                </a:lnTo>
                <a:lnTo>
                  <a:pt x="169981" y="37719"/>
                </a:lnTo>
                <a:lnTo>
                  <a:pt x="130452" y="62866"/>
                </a:lnTo>
                <a:lnTo>
                  <a:pt x="94113" y="94299"/>
                </a:lnTo>
                <a:lnTo>
                  <a:pt x="62742" y="130711"/>
                </a:lnTo>
                <a:lnTo>
                  <a:pt x="37645" y="170318"/>
                </a:lnTo>
                <a:lnTo>
                  <a:pt x="18822" y="212411"/>
                </a:lnTo>
                <a:lnTo>
                  <a:pt x="6274" y="256279"/>
                </a:lnTo>
                <a:lnTo>
                  <a:pt x="0" y="301212"/>
                </a:lnTo>
                <a:lnTo>
                  <a:pt x="0" y="346501"/>
                </a:lnTo>
                <a:lnTo>
                  <a:pt x="6274" y="391434"/>
                </a:lnTo>
                <a:lnTo>
                  <a:pt x="18822" y="435303"/>
                </a:lnTo>
                <a:lnTo>
                  <a:pt x="37645" y="477395"/>
                </a:lnTo>
                <a:lnTo>
                  <a:pt x="62742" y="517003"/>
                </a:lnTo>
                <a:lnTo>
                  <a:pt x="94113" y="553414"/>
                </a:lnTo>
                <a:lnTo>
                  <a:pt x="130452" y="584847"/>
                </a:lnTo>
                <a:lnTo>
                  <a:pt x="169981" y="609994"/>
                </a:lnTo>
                <a:lnTo>
                  <a:pt x="211990" y="628854"/>
                </a:lnTo>
                <a:lnTo>
                  <a:pt x="255772" y="641427"/>
                </a:lnTo>
                <a:lnTo>
                  <a:pt x="300616" y="647714"/>
                </a:lnTo>
                <a:lnTo>
                  <a:pt x="345815" y="647714"/>
                </a:lnTo>
                <a:lnTo>
                  <a:pt x="390660" y="641427"/>
                </a:lnTo>
                <a:lnTo>
                  <a:pt x="434441" y="628854"/>
                </a:lnTo>
                <a:lnTo>
                  <a:pt x="476451" y="609994"/>
                </a:lnTo>
                <a:lnTo>
                  <a:pt x="515979" y="584847"/>
                </a:lnTo>
                <a:lnTo>
                  <a:pt x="552319" y="553414"/>
                </a:lnTo>
                <a:lnTo>
                  <a:pt x="583690" y="517003"/>
                </a:lnTo>
                <a:lnTo>
                  <a:pt x="608787" y="477395"/>
                </a:lnTo>
                <a:lnTo>
                  <a:pt x="627609" y="435303"/>
                </a:lnTo>
                <a:lnTo>
                  <a:pt x="640158" y="391434"/>
                </a:lnTo>
                <a:lnTo>
                  <a:pt x="646432" y="346501"/>
                </a:lnTo>
                <a:lnTo>
                  <a:pt x="646432" y="301212"/>
                </a:lnTo>
                <a:lnTo>
                  <a:pt x="640158" y="256279"/>
                </a:lnTo>
                <a:lnTo>
                  <a:pt x="627609" y="212411"/>
                </a:lnTo>
                <a:lnTo>
                  <a:pt x="608787" y="170318"/>
                </a:lnTo>
                <a:lnTo>
                  <a:pt x="583690" y="130711"/>
                </a:lnTo>
                <a:lnTo>
                  <a:pt x="552319" y="94299"/>
                </a:lnTo>
                <a:lnTo>
                  <a:pt x="515979" y="62866"/>
                </a:lnTo>
                <a:lnTo>
                  <a:pt x="476451" y="37719"/>
                </a:lnTo>
                <a:lnTo>
                  <a:pt x="434441" y="18859"/>
                </a:lnTo>
                <a:lnTo>
                  <a:pt x="390660" y="6286"/>
                </a:lnTo>
                <a:lnTo>
                  <a:pt x="345815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94327" y="6076091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60508" y="6088507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41547" y="1925867"/>
            <a:ext cx="4231640" cy="3157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4749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Passive </a:t>
            </a:r>
            <a:r>
              <a:rPr sz="1800" spc="-5" dirty="0">
                <a:latin typeface="Arial MT"/>
                <a:cs typeface="Arial MT"/>
              </a:rPr>
              <a:t>hypothermia </a:t>
            </a:r>
            <a:r>
              <a:rPr sz="1800" dirty="0">
                <a:latin typeface="Arial MT"/>
                <a:cs typeface="Arial MT"/>
              </a:rPr>
              <a:t>management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does not </a:t>
            </a:r>
            <a:r>
              <a:rPr sz="1800" dirty="0">
                <a:latin typeface="Arial MT"/>
                <a:cs typeface="Arial MT"/>
              </a:rPr>
              <a:t>reverse </a:t>
            </a:r>
            <a:r>
              <a:rPr sz="1800" spc="-5" dirty="0">
                <a:latin typeface="Arial MT"/>
                <a:cs typeface="Arial MT"/>
              </a:rPr>
              <a:t>the hypothermic </a:t>
            </a:r>
            <a:r>
              <a:rPr sz="1800" dirty="0">
                <a:latin typeface="Arial MT"/>
                <a:cs typeface="Arial MT"/>
              </a:rPr>
              <a:t> process,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due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significant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blood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loss</a:t>
            </a:r>
            <a:endParaRPr sz="1800">
              <a:latin typeface="Arial MT"/>
              <a:cs typeface="Arial MT"/>
            </a:endParaRPr>
          </a:p>
          <a:p>
            <a:pPr marL="12700" marR="131445">
              <a:lnSpc>
                <a:spcPts val="2100"/>
              </a:lnSpc>
              <a:spcBef>
                <a:spcPts val="1200"/>
              </a:spcBef>
            </a:pPr>
            <a:r>
              <a:rPr sz="1800" spc="-5" dirty="0">
                <a:latin typeface="Arial MT"/>
                <a:cs typeface="Arial MT"/>
              </a:rPr>
              <a:t>If </a:t>
            </a:r>
            <a:r>
              <a:rPr sz="1800" dirty="0">
                <a:latin typeface="Arial MT"/>
                <a:cs typeface="Arial MT"/>
              </a:rPr>
              <a:t>an </a:t>
            </a:r>
            <a:r>
              <a:rPr sz="1800" spc="-5" dirty="0">
                <a:latin typeface="Arial MT"/>
                <a:cs typeface="Arial MT"/>
              </a:rPr>
              <a:t>active </a:t>
            </a:r>
            <a:r>
              <a:rPr sz="1800" dirty="0">
                <a:latin typeface="Arial MT"/>
                <a:cs typeface="Arial MT"/>
              </a:rPr>
              <a:t>warming device is not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available, wrap passive warming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materials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under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around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1200"/>
              </a:spcBef>
            </a:pPr>
            <a:r>
              <a:rPr sz="1800" dirty="0">
                <a:latin typeface="Arial MT"/>
                <a:cs typeface="Arial MT"/>
              </a:rPr>
              <a:t>Enclose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vapor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barrier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retain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heat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keep</a:t>
            </a:r>
            <a:r>
              <a:rPr sz="1800" spc="-5" dirty="0">
                <a:latin typeface="Arial MT"/>
                <a:cs typeface="Arial MT"/>
              </a:rPr>
              <a:t> dry/insulated</a:t>
            </a:r>
            <a:endParaRPr sz="1800">
              <a:latin typeface="Arial MT"/>
              <a:cs typeface="Arial MT"/>
            </a:endParaRPr>
          </a:p>
          <a:p>
            <a:pPr marL="12700" marR="995680">
              <a:lnSpc>
                <a:spcPts val="2100"/>
              </a:lnSpc>
              <a:spcBef>
                <a:spcPts val="1200"/>
              </a:spcBef>
            </a:pPr>
            <a:r>
              <a:rPr sz="1800" dirty="0">
                <a:latin typeface="Arial MT"/>
                <a:cs typeface="Arial MT"/>
              </a:rPr>
              <a:t>Upgrade as </a:t>
            </a:r>
            <a:r>
              <a:rPr sz="1800" spc="-5" dirty="0">
                <a:latin typeface="Arial MT"/>
                <a:cs typeface="Arial MT"/>
              </a:rPr>
              <a:t>additional materials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become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available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00064" y="706570"/>
            <a:ext cx="5478780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066800" marR="5080" indent="-1054735">
              <a:lnSpc>
                <a:spcPts val="3790"/>
              </a:lnSpc>
              <a:spcBef>
                <a:spcPts val="665"/>
              </a:spcBef>
            </a:pPr>
            <a:r>
              <a:rPr sz="3600" b="1" spc="-40" dirty="0">
                <a:solidFill>
                  <a:srgbClr val="921928"/>
                </a:solidFill>
                <a:latin typeface="Arial"/>
                <a:cs typeface="Arial"/>
              </a:rPr>
              <a:t>PASSIVE </a:t>
            </a:r>
            <a:r>
              <a:rPr sz="3600" b="1" spc="-5" dirty="0">
                <a:latin typeface="Arial"/>
                <a:cs typeface="Arial"/>
              </a:rPr>
              <a:t>HYPOTHERMIA </a:t>
            </a:r>
            <a:r>
              <a:rPr sz="3600" b="1" spc="-99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MANAGEMENT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19578" y="1947693"/>
            <a:ext cx="15398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KEY</a:t>
            </a:r>
            <a:r>
              <a:rPr sz="2000" b="1" spc="-16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POINTS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42082" y="2347559"/>
            <a:ext cx="3456940" cy="2890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algn="just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Blood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loss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cause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significant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drop in body </a:t>
            </a:r>
            <a:r>
              <a:rPr sz="1800" spc="-5" dirty="0">
                <a:latin typeface="Arial MT"/>
                <a:cs typeface="Arial MT"/>
              </a:rPr>
              <a:t>temperature, </a:t>
            </a:r>
            <a:r>
              <a:rPr sz="1800" dirty="0">
                <a:latin typeface="Arial MT"/>
                <a:cs typeface="Arial MT"/>
              </a:rPr>
              <a:t>even in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hot </a:t>
            </a:r>
            <a:r>
              <a:rPr sz="1800" dirty="0">
                <a:latin typeface="Arial MT"/>
                <a:cs typeface="Arial MT"/>
              </a:rPr>
              <a:t>weather</a:t>
            </a:r>
            <a:endParaRPr sz="1800">
              <a:latin typeface="Arial MT"/>
              <a:cs typeface="Arial MT"/>
            </a:endParaRPr>
          </a:p>
          <a:p>
            <a:pPr marL="12700" marR="123825">
              <a:lnSpc>
                <a:spcPts val="2100"/>
              </a:lnSpc>
              <a:spcBef>
                <a:spcPts val="1200"/>
              </a:spcBef>
            </a:pPr>
            <a:r>
              <a:rPr sz="1800" spc="-10" dirty="0">
                <a:latin typeface="Arial MT"/>
                <a:cs typeface="Arial MT"/>
              </a:rPr>
              <a:t>Wrap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entire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blanket-like</a:t>
            </a:r>
            <a:r>
              <a:rPr sz="1800" dirty="0">
                <a:latin typeface="Arial MT"/>
                <a:cs typeface="Arial MT"/>
              </a:rPr>
              <a:t> shell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(or passive </a:t>
            </a:r>
            <a:r>
              <a:rPr sz="1800" spc="-5" dirty="0">
                <a:latin typeface="Arial MT"/>
                <a:cs typeface="Arial MT"/>
              </a:rPr>
              <a:t>heating materials)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completely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around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casualty, 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including</a:t>
            </a:r>
            <a:r>
              <a:rPr sz="1800" spc="-5" dirty="0">
                <a:latin typeface="Arial MT"/>
                <a:cs typeface="Arial MT"/>
              </a:rPr>
              <a:t> the </a:t>
            </a:r>
            <a:r>
              <a:rPr sz="1800" dirty="0">
                <a:latin typeface="Arial MT"/>
                <a:cs typeface="Arial MT"/>
              </a:rPr>
              <a:t>head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Arial MT"/>
                <a:cs typeface="Arial MT"/>
              </a:rPr>
              <a:t>Do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cover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face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800" dirty="0">
                <a:latin typeface="Arial MT"/>
                <a:cs typeface="Arial MT"/>
              </a:rPr>
              <a:t>Keep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casualty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off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ground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19266" y="2954877"/>
            <a:ext cx="114300" cy="755650"/>
          </a:xfrm>
          <a:custGeom>
            <a:avLst/>
            <a:gdLst/>
            <a:ahLst/>
            <a:cxnLst/>
            <a:rect l="l" t="t" r="r" b="b"/>
            <a:pathLst>
              <a:path w="114300" h="755650">
                <a:moveTo>
                  <a:pt x="0" y="755021"/>
                </a:moveTo>
                <a:lnTo>
                  <a:pt x="0" y="0"/>
                </a:lnTo>
                <a:lnTo>
                  <a:pt x="114300" y="0"/>
                </a:lnTo>
                <a:lnTo>
                  <a:pt x="114300" y="755021"/>
                </a:lnTo>
                <a:lnTo>
                  <a:pt x="0" y="75502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19266" y="4625055"/>
            <a:ext cx="114300" cy="540385"/>
          </a:xfrm>
          <a:custGeom>
            <a:avLst/>
            <a:gdLst/>
            <a:ahLst/>
            <a:cxnLst/>
            <a:rect l="l" t="t" r="r" b="b"/>
            <a:pathLst>
              <a:path w="114300" h="540385">
                <a:moveTo>
                  <a:pt x="0" y="53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539999"/>
                </a:lnTo>
                <a:lnTo>
                  <a:pt x="0" y="539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475" y="1852580"/>
            <a:ext cx="2986864" cy="326231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319266" y="3896595"/>
            <a:ext cx="114300" cy="540385"/>
          </a:xfrm>
          <a:custGeom>
            <a:avLst/>
            <a:gdLst/>
            <a:ahLst/>
            <a:cxnLst/>
            <a:rect l="l" t="t" r="r" b="b"/>
            <a:pathLst>
              <a:path w="114300" h="540385">
                <a:moveTo>
                  <a:pt x="0" y="53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539999"/>
                </a:lnTo>
                <a:lnTo>
                  <a:pt x="0" y="539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19266" y="1986600"/>
            <a:ext cx="114300" cy="755650"/>
          </a:xfrm>
          <a:custGeom>
            <a:avLst/>
            <a:gdLst/>
            <a:ahLst/>
            <a:cxnLst/>
            <a:rect l="l" t="t" r="r" b="b"/>
            <a:pathLst>
              <a:path w="114300" h="755650">
                <a:moveTo>
                  <a:pt x="0" y="755021"/>
                </a:moveTo>
                <a:lnTo>
                  <a:pt x="0" y="0"/>
                </a:lnTo>
                <a:lnTo>
                  <a:pt x="114300" y="0"/>
                </a:lnTo>
                <a:lnTo>
                  <a:pt x="114300" y="755021"/>
                </a:lnTo>
                <a:lnTo>
                  <a:pt x="0" y="75502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31778" y="2410846"/>
            <a:ext cx="114300" cy="755650"/>
          </a:xfrm>
          <a:custGeom>
            <a:avLst/>
            <a:gdLst/>
            <a:ahLst/>
            <a:cxnLst/>
            <a:rect l="l" t="t" r="r" b="b"/>
            <a:pathLst>
              <a:path w="114300" h="755650">
                <a:moveTo>
                  <a:pt x="0" y="755021"/>
                </a:moveTo>
                <a:lnTo>
                  <a:pt x="0" y="0"/>
                </a:lnTo>
                <a:lnTo>
                  <a:pt x="114300" y="0"/>
                </a:lnTo>
                <a:lnTo>
                  <a:pt x="114300" y="755021"/>
                </a:lnTo>
                <a:lnTo>
                  <a:pt x="0" y="75502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31779" y="3394173"/>
            <a:ext cx="114300" cy="1044575"/>
          </a:xfrm>
          <a:custGeom>
            <a:avLst/>
            <a:gdLst/>
            <a:ahLst/>
            <a:cxnLst/>
            <a:rect l="l" t="t" r="r" b="b"/>
            <a:pathLst>
              <a:path w="114300" h="1044575">
                <a:moveTo>
                  <a:pt x="0" y="1044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44000"/>
                </a:lnTo>
                <a:lnTo>
                  <a:pt x="0" y="1044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31778" y="4602563"/>
            <a:ext cx="114300" cy="290830"/>
          </a:xfrm>
          <a:custGeom>
            <a:avLst/>
            <a:gdLst/>
            <a:ahLst/>
            <a:cxnLst/>
            <a:rect l="l" t="t" r="r" b="b"/>
            <a:pathLst>
              <a:path w="114300" h="290829">
                <a:moveTo>
                  <a:pt x="0" y="290712"/>
                </a:moveTo>
                <a:lnTo>
                  <a:pt x="0" y="0"/>
                </a:lnTo>
                <a:lnTo>
                  <a:pt x="114300" y="0"/>
                </a:lnTo>
                <a:lnTo>
                  <a:pt x="114300" y="290712"/>
                </a:lnTo>
                <a:lnTo>
                  <a:pt x="0" y="29071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31778" y="5039100"/>
            <a:ext cx="114300" cy="290830"/>
          </a:xfrm>
          <a:custGeom>
            <a:avLst/>
            <a:gdLst/>
            <a:ahLst/>
            <a:cxnLst/>
            <a:rect l="l" t="t" r="r" b="b"/>
            <a:pathLst>
              <a:path w="114300" h="290829">
                <a:moveTo>
                  <a:pt x="0" y="290712"/>
                </a:moveTo>
                <a:lnTo>
                  <a:pt x="0" y="0"/>
                </a:lnTo>
                <a:lnTo>
                  <a:pt x="114300" y="0"/>
                </a:lnTo>
                <a:lnTo>
                  <a:pt x="114300" y="290712"/>
                </a:lnTo>
                <a:lnTo>
                  <a:pt x="0" y="29071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53077" y="6052272"/>
            <a:ext cx="646430" cy="648335"/>
          </a:xfrm>
          <a:custGeom>
            <a:avLst/>
            <a:gdLst/>
            <a:ahLst/>
            <a:cxnLst/>
            <a:rect l="l" t="t" r="r" b="b"/>
            <a:pathLst>
              <a:path w="646429" h="648334">
                <a:moveTo>
                  <a:pt x="345815" y="0"/>
                </a:moveTo>
                <a:lnTo>
                  <a:pt x="300616" y="0"/>
                </a:lnTo>
                <a:lnTo>
                  <a:pt x="255772" y="6286"/>
                </a:lnTo>
                <a:lnTo>
                  <a:pt x="211990" y="18859"/>
                </a:lnTo>
                <a:lnTo>
                  <a:pt x="169981" y="37719"/>
                </a:lnTo>
                <a:lnTo>
                  <a:pt x="130452" y="62866"/>
                </a:lnTo>
                <a:lnTo>
                  <a:pt x="94113" y="94299"/>
                </a:lnTo>
                <a:lnTo>
                  <a:pt x="62742" y="130711"/>
                </a:lnTo>
                <a:lnTo>
                  <a:pt x="37645" y="170318"/>
                </a:lnTo>
                <a:lnTo>
                  <a:pt x="18822" y="212411"/>
                </a:lnTo>
                <a:lnTo>
                  <a:pt x="6274" y="256279"/>
                </a:lnTo>
                <a:lnTo>
                  <a:pt x="0" y="301212"/>
                </a:lnTo>
                <a:lnTo>
                  <a:pt x="0" y="346501"/>
                </a:lnTo>
                <a:lnTo>
                  <a:pt x="6274" y="391434"/>
                </a:lnTo>
                <a:lnTo>
                  <a:pt x="18822" y="435303"/>
                </a:lnTo>
                <a:lnTo>
                  <a:pt x="37645" y="477395"/>
                </a:lnTo>
                <a:lnTo>
                  <a:pt x="62742" y="517003"/>
                </a:lnTo>
                <a:lnTo>
                  <a:pt x="94113" y="553414"/>
                </a:lnTo>
                <a:lnTo>
                  <a:pt x="130452" y="584847"/>
                </a:lnTo>
                <a:lnTo>
                  <a:pt x="169981" y="609994"/>
                </a:lnTo>
                <a:lnTo>
                  <a:pt x="211990" y="628854"/>
                </a:lnTo>
                <a:lnTo>
                  <a:pt x="255772" y="641427"/>
                </a:lnTo>
                <a:lnTo>
                  <a:pt x="300616" y="647714"/>
                </a:lnTo>
                <a:lnTo>
                  <a:pt x="345815" y="647714"/>
                </a:lnTo>
                <a:lnTo>
                  <a:pt x="390660" y="641427"/>
                </a:lnTo>
                <a:lnTo>
                  <a:pt x="434441" y="628854"/>
                </a:lnTo>
                <a:lnTo>
                  <a:pt x="476451" y="609994"/>
                </a:lnTo>
                <a:lnTo>
                  <a:pt x="515979" y="584847"/>
                </a:lnTo>
                <a:lnTo>
                  <a:pt x="552319" y="553414"/>
                </a:lnTo>
                <a:lnTo>
                  <a:pt x="583690" y="517003"/>
                </a:lnTo>
                <a:lnTo>
                  <a:pt x="608787" y="477395"/>
                </a:lnTo>
                <a:lnTo>
                  <a:pt x="627609" y="435303"/>
                </a:lnTo>
                <a:lnTo>
                  <a:pt x="640158" y="391434"/>
                </a:lnTo>
                <a:lnTo>
                  <a:pt x="646432" y="346501"/>
                </a:lnTo>
                <a:lnTo>
                  <a:pt x="646432" y="301212"/>
                </a:lnTo>
                <a:lnTo>
                  <a:pt x="640158" y="256279"/>
                </a:lnTo>
                <a:lnTo>
                  <a:pt x="627609" y="212411"/>
                </a:lnTo>
                <a:lnTo>
                  <a:pt x="608787" y="170318"/>
                </a:lnTo>
                <a:lnTo>
                  <a:pt x="583690" y="130711"/>
                </a:lnTo>
                <a:lnTo>
                  <a:pt x="552319" y="94299"/>
                </a:lnTo>
                <a:lnTo>
                  <a:pt x="515979" y="62866"/>
                </a:lnTo>
                <a:lnTo>
                  <a:pt x="476451" y="37719"/>
                </a:lnTo>
                <a:lnTo>
                  <a:pt x="434441" y="18859"/>
                </a:lnTo>
                <a:lnTo>
                  <a:pt x="390660" y="6286"/>
                </a:lnTo>
                <a:lnTo>
                  <a:pt x="345815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894327" y="6076091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60508" y="6088507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13533" y="284892"/>
            <a:ext cx="61652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12: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Hypothermia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Prevention and </a:t>
            </a:r>
            <a:r>
              <a:rPr sz="2000" b="1" spc="-15" dirty="0">
                <a:solidFill>
                  <a:srgbClr val="767171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33873" y="975784"/>
            <a:ext cx="3403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40" dirty="0">
                <a:solidFill>
                  <a:srgbClr val="FFFFFF"/>
                </a:solidFill>
              </a:rPr>
              <a:t> </a:t>
            </a:r>
            <a:r>
              <a:rPr sz="3600" spc="-80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7786" y="3042553"/>
            <a:ext cx="663057" cy="6723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410799" y="1922263"/>
            <a:ext cx="5414010" cy="181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2545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(skill)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50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Active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/ passive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hypothermia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prevention </a:t>
            </a:r>
            <a:r>
              <a:rPr sz="2400" spc="-6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3533" y="275651"/>
            <a:ext cx="61652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12: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Hypothermia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Prevention and </a:t>
            </a:r>
            <a:r>
              <a:rPr sz="2000" b="1" spc="-15" dirty="0">
                <a:solidFill>
                  <a:srgbClr val="767171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10721" y="711425"/>
            <a:ext cx="2371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SUMMA</a:t>
            </a:r>
            <a:r>
              <a:rPr sz="3600" spc="-135" dirty="0">
                <a:solidFill>
                  <a:srgbClr val="000000"/>
                </a:solidFill>
              </a:rPr>
              <a:t>R</a:t>
            </a:r>
            <a:r>
              <a:rPr sz="3600" dirty="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6716744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5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5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824958" y="6099861"/>
            <a:ext cx="24339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2164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 R C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800" baseline="1736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7781" y="1679530"/>
            <a:ext cx="8653145" cy="37211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55625">
              <a:lnSpc>
                <a:spcPts val="2300"/>
              </a:lnSpc>
              <a:spcBef>
                <a:spcPts val="260"/>
              </a:spcBef>
            </a:pPr>
            <a:r>
              <a:rPr sz="2000" spc="-5" dirty="0">
                <a:latin typeface="Arial MT"/>
                <a:cs typeface="Arial MT"/>
              </a:rPr>
              <a:t>Hypothermia</a:t>
            </a:r>
            <a:r>
              <a:rPr sz="2000" dirty="0">
                <a:latin typeface="Arial MT"/>
                <a:cs typeface="Arial MT"/>
              </a:rPr>
              <a:t> is decreased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core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body </a:t>
            </a:r>
            <a:r>
              <a:rPr sz="2000" spc="-5" dirty="0">
                <a:latin typeface="Arial MT"/>
                <a:cs typeface="Arial MT"/>
              </a:rPr>
              <a:t>temperature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secondary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external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environmental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factors and/or </a:t>
            </a:r>
            <a:r>
              <a:rPr sz="2000" dirty="0">
                <a:latin typeface="Arial MT"/>
                <a:cs typeface="Arial MT"/>
              </a:rPr>
              <a:t>hemorrhage and shock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2000" spc="-5" dirty="0">
                <a:latin typeface="Arial MT"/>
                <a:cs typeface="Arial MT"/>
              </a:rPr>
              <a:t>Hypothermia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trauma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patients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 an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independent </a:t>
            </a:r>
            <a:r>
              <a:rPr sz="2000" spc="-5" dirty="0">
                <a:latin typeface="Arial MT"/>
                <a:cs typeface="Arial MT"/>
              </a:rPr>
              <a:t>predictor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mortality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300"/>
              </a:lnSpc>
              <a:spcBef>
                <a:spcPts val="1260"/>
              </a:spcBef>
            </a:pPr>
            <a:r>
              <a:rPr sz="2000" spc="-5" dirty="0">
                <a:latin typeface="Arial MT"/>
                <a:cs typeface="Arial MT"/>
              </a:rPr>
              <a:t>Hypothermia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 a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consideration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even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hot </a:t>
            </a:r>
            <a:r>
              <a:rPr sz="2000" spc="-5" dirty="0">
                <a:latin typeface="Arial MT"/>
                <a:cs typeface="Arial MT"/>
              </a:rPr>
              <a:t>operational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environments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hemorrhage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shock can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cause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significant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hypothermia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trauma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endParaRPr sz="2000">
              <a:latin typeface="Arial MT"/>
              <a:cs typeface="Arial MT"/>
            </a:endParaRPr>
          </a:p>
          <a:p>
            <a:pPr marL="12700" marR="414655">
              <a:lnSpc>
                <a:spcPts val="2300"/>
              </a:lnSpc>
              <a:spcBef>
                <a:spcPts val="1200"/>
              </a:spcBef>
            </a:pPr>
            <a:r>
              <a:rPr sz="2000" spc="-5" dirty="0">
                <a:latin typeface="Arial MT"/>
                <a:cs typeface="Arial MT"/>
              </a:rPr>
              <a:t>Active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hypothermia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management/prevention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preferred,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when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available,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 involves</a:t>
            </a:r>
            <a:r>
              <a:rPr sz="2000" spc="-5" dirty="0">
                <a:latin typeface="Arial MT"/>
                <a:cs typeface="Arial MT"/>
              </a:rPr>
              <a:t> external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heating</a:t>
            </a:r>
            <a:r>
              <a:rPr sz="2000" dirty="0">
                <a:latin typeface="Arial MT"/>
                <a:cs typeface="Arial MT"/>
              </a:rPr>
              <a:t> of</a:t>
            </a:r>
            <a:r>
              <a:rPr sz="2000" spc="-5" dirty="0">
                <a:latin typeface="Arial MT"/>
                <a:cs typeface="Arial MT"/>
              </a:rPr>
              <a:t> 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endParaRPr sz="2000">
              <a:latin typeface="Arial MT"/>
              <a:cs typeface="Arial MT"/>
            </a:endParaRPr>
          </a:p>
          <a:p>
            <a:pPr marL="12700" marR="486409">
              <a:lnSpc>
                <a:spcPts val="2300"/>
              </a:lnSpc>
              <a:spcBef>
                <a:spcPts val="1200"/>
              </a:spcBef>
            </a:pPr>
            <a:r>
              <a:rPr sz="2000" dirty="0">
                <a:latin typeface="Arial MT"/>
                <a:cs typeface="Arial MT"/>
              </a:rPr>
              <a:t>Passive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hypothermia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management/prevention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when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active </a:t>
            </a:r>
            <a:r>
              <a:rPr sz="2000" dirty="0">
                <a:latin typeface="Arial MT"/>
                <a:cs typeface="Arial MT"/>
              </a:rPr>
              <a:t> warming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not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available.</a:t>
            </a:r>
            <a:r>
              <a:rPr sz="2000" spc="-5" dirty="0">
                <a:latin typeface="Arial MT"/>
                <a:cs typeface="Arial MT"/>
              </a:rPr>
              <a:t> It </a:t>
            </a:r>
            <a:r>
              <a:rPr sz="2000" b="1" spc="-5" dirty="0">
                <a:latin typeface="Arial"/>
                <a:cs typeface="Arial"/>
              </a:rPr>
              <a:t>DOES NOT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reverse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hypothermic </a:t>
            </a:r>
            <a:r>
              <a:rPr sz="2000" dirty="0">
                <a:latin typeface="Arial MT"/>
                <a:cs typeface="Arial MT"/>
              </a:rPr>
              <a:t>process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2000" spc="-5" dirty="0">
                <a:latin typeface="Arial MT"/>
                <a:cs typeface="Arial MT"/>
              </a:rPr>
              <a:t>Hypothermia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easier</a:t>
            </a:r>
            <a:r>
              <a:rPr sz="2000" spc="-5" dirty="0">
                <a:latin typeface="Arial MT"/>
                <a:cs typeface="Arial MT"/>
              </a:rPr>
              <a:t> to</a:t>
            </a:r>
            <a:r>
              <a:rPr sz="2000" dirty="0">
                <a:latin typeface="Arial MT"/>
                <a:cs typeface="Arial MT"/>
              </a:rPr>
              <a:t> prevent</a:t>
            </a:r>
            <a:r>
              <a:rPr sz="2000" spc="-5" dirty="0">
                <a:latin typeface="Arial MT"/>
                <a:cs typeface="Arial MT"/>
              </a:rPr>
              <a:t> than</a:t>
            </a:r>
            <a:r>
              <a:rPr sz="2000" dirty="0">
                <a:latin typeface="Arial MT"/>
                <a:cs typeface="Arial MT"/>
              </a:rPr>
              <a:t> it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5" dirty="0">
                <a:latin typeface="Arial MT"/>
                <a:cs typeface="Arial MT"/>
              </a:rPr>
              <a:t> 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treat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52777" y="1757122"/>
            <a:ext cx="114300" cy="569595"/>
          </a:xfrm>
          <a:custGeom>
            <a:avLst/>
            <a:gdLst/>
            <a:ahLst/>
            <a:cxnLst/>
            <a:rect l="l" t="t" r="r" b="b"/>
            <a:pathLst>
              <a:path w="114300" h="569594">
                <a:moveTo>
                  <a:pt x="0" y="569544"/>
                </a:moveTo>
                <a:lnTo>
                  <a:pt x="0" y="0"/>
                </a:lnTo>
                <a:lnTo>
                  <a:pt x="114300" y="0"/>
                </a:lnTo>
                <a:lnTo>
                  <a:pt x="114300" y="569544"/>
                </a:lnTo>
                <a:lnTo>
                  <a:pt x="0" y="56954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2777" y="2474257"/>
            <a:ext cx="114300" cy="309880"/>
          </a:xfrm>
          <a:custGeom>
            <a:avLst/>
            <a:gdLst/>
            <a:ahLst/>
            <a:cxnLst/>
            <a:rect l="l" t="t" r="r" b="b"/>
            <a:pathLst>
              <a:path w="114300" h="309880">
                <a:moveTo>
                  <a:pt x="0" y="309868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9868"/>
                </a:lnTo>
                <a:lnTo>
                  <a:pt x="0" y="30986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2777" y="2933583"/>
            <a:ext cx="114300" cy="569595"/>
          </a:xfrm>
          <a:custGeom>
            <a:avLst/>
            <a:gdLst/>
            <a:ahLst/>
            <a:cxnLst/>
            <a:rect l="l" t="t" r="r" b="b"/>
            <a:pathLst>
              <a:path w="114300" h="569595">
                <a:moveTo>
                  <a:pt x="0" y="569544"/>
                </a:moveTo>
                <a:lnTo>
                  <a:pt x="0" y="0"/>
                </a:lnTo>
                <a:lnTo>
                  <a:pt x="114300" y="0"/>
                </a:lnTo>
                <a:lnTo>
                  <a:pt x="114300" y="569544"/>
                </a:lnTo>
                <a:lnTo>
                  <a:pt x="0" y="56954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2777" y="5235009"/>
            <a:ext cx="114300" cy="309880"/>
          </a:xfrm>
          <a:custGeom>
            <a:avLst/>
            <a:gdLst/>
            <a:ahLst/>
            <a:cxnLst/>
            <a:rect l="l" t="t" r="r" b="b"/>
            <a:pathLst>
              <a:path w="114300" h="309879">
                <a:moveTo>
                  <a:pt x="0" y="309868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9868"/>
                </a:lnTo>
                <a:lnTo>
                  <a:pt x="0" y="30986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4032" y="3720504"/>
            <a:ext cx="114300" cy="569595"/>
          </a:xfrm>
          <a:custGeom>
            <a:avLst/>
            <a:gdLst/>
            <a:ahLst/>
            <a:cxnLst/>
            <a:rect l="l" t="t" r="r" b="b"/>
            <a:pathLst>
              <a:path w="114300" h="569595">
                <a:moveTo>
                  <a:pt x="0" y="569544"/>
                </a:moveTo>
                <a:lnTo>
                  <a:pt x="0" y="0"/>
                </a:lnTo>
                <a:lnTo>
                  <a:pt x="114300" y="0"/>
                </a:lnTo>
                <a:lnTo>
                  <a:pt x="114300" y="569544"/>
                </a:lnTo>
                <a:lnTo>
                  <a:pt x="0" y="56954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52777" y="4488434"/>
            <a:ext cx="114300" cy="569595"/>
          </a:xfrm>
          <a:custGeom>
            <a:avLst/>
            <a:gdLst/>
            <a:ahLst/>
            <a:cxnLst/>
            <a:rect l="l" t="t" r="r" b="b"/>
            <a:pathLst>
              <a:path w="114300" h="569595">
                <a:moveTo>
                  <a:pt x="0" y="569544"/>
                </a:moveTo>
                <a:lnTo>
                  <a:pt x="0" y="0"/>
                </a:lnTo>
                <a:lnTo>
                  <a:pt x="114300" y="0"/>
                </a:lnTo>
                <a:lnTo>
                  <a:pt x="114300" y="569544"/>
                </a:lnTo>
                <a:lnTo>
                  <a:pt x="0" y="56954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13533" y="284892"/>
            <a:ext cx="61652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12: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Hypothermia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Prevention and </a:t>
            </a:r>
            <a:r>
              <a:rPr sz="2000" b="1" spc="-15" dirty="0">
                <a:solidFill>
                  <a:srgbClr val="767171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6387" y="975784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994865" y="2112387"/>
            <a:ext cx="7080250" cy="314769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98170">
              <a:lnSpc>
                <a:spcPts val="3040"/>
              </a:lnSpc>
              <a:spcBef>
                <a:spcPts val="465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Why is it important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prevent/manage </a:t>
            </a:r>
            <a:r>
              <a:rPr sz="2800" b="1" spc="-7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hypothermia in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trauma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casualty?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Arial"/>
              <a:cs typeface="Arial"/>
            </a:endParaRPr>
          </a:p>
          <a:p>
            <a:pPr marL="12700" marR="420370">
              <a:lnSpc>
                <a:spcPts val="3040"/>
              </a:lnSpc>
              <a:tabLst>
                <a:tab pos="2640330" algn="l"/>
              </a:tabLst>
            </a:pP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True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False?	Hypothermia is not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issue in hot operational environments?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Arial"/>
              <a:cs typeface="Arial"/>
            </a:endParaRPr>
          </a:p>
          <a:p>
            <a:pPr marL="12700" marR="5080">
              <a:lnSpc>
                <a:spcPts val="304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What is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difference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between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active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00" b="1" spc="-7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passive hypothermia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management?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8692" y="2173057"/>
            <a:ext cx="638312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8692" y="3335500"/>
            <a:ext cx="638312" cy="6723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8692" y="4504177"/>
            <a:ext cx="638312" cy="67239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3226" y="2865150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3533" y="275651"/>
            <a:ext cx="61652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12: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Hypothermia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Prevention and </a:t>
            </a:r>
            <a:r>
              <a:rPr sz="2000" b="1" spc="-15" dirty="0">
                <a:solidFill>
                  <a:srgbClr val="767171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742" y="1413868"/>
            <a:ext cx="6021545" cy="484852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20939" y="837045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6043011" y="1959162"/>
            <a:ext cx="4874895" cy="3131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21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1524635">
              <a:lnSpc>
                <a:spcPts val="1600"/>
              </a:lnSpc>
              <a:spcBef>
                <a:spcPts val="805"/>
              </a:spcBef>
            </a:pP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Updated regularly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– latest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edition dated </a:t>
            </a:r>
            <a:r>
              <a:rPr sz="1400" b="1" spc="-3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5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 November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2020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00"/>
              </a:lnSpc>
            </a:pP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These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guidelines are the result of decisions made by the </a:t>
            </a:r>
            <a:r>
              <a:rPr sz="14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Committee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on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Combat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Care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as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they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explore </a:t>
            </a:r>
            <a:r>
              <a:rPr sz="1400" spc="-37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evidence-based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research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regarding best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practices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Arial MT"/>
              <a:cs typeface="Arial MT"/>
            </a:endParaRPr>
          </a:p>
          <a:p>
            <a:pPr marL="12700">
              <a:lnSpc>
                <a:spcPts val="2470"/>
              </a:lnSpc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PHTLS:</a:t>
            </a:r>
            <a:r>
              <a:rPr sz="21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Military</a:t>
            </a:r>
            <a:r>
              <a:rPr sz="21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Edition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5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 marR="1658620">
              <a:lnSpc>
                <a:spcPts val="1800"/>
              </a:lnSpc>
              <a:spcBef>
                <a:spcPts val="12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Prehospital</a:t>
            </a:r>
            <a:r>
              <a:rPr sz="1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Life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Support,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Military Ninth Edition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26616" y="4778405"/>
            <a:ext cx="969010" cy="305435"/>
          </a:xfrm>
          <a:custGeom>
            <a:avLst/>
            <a:gdLst/>
            <a:ahLst/>
            <a:cxnLst/>
            <a:rect l="l" t="t" r="r" b="b"/>
            <a:pathLst>
              <a:path w="969010" h="305435">
                <a:moveTo>
                  <a:pt x="16690" y="0"/>
                </a:moveTo>
                <a:lnTo>
                  <a:pt x="0" y="238686"/>
                </a:lnTo>
                <a:lnTo>
                  <a:pt x="951788" y="305241"/>
                </a:lnTo>
                <a:lnTo>
                  <a:pt x="968479" y="66554"/>
                </a:lnTo>
                <a:lnTo>
                  <a:pt x="166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180000">
            <a:off x="4076308" y="4857065"/>
            <a:ext cx="6700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650" b="1" spc="-37" baseline="50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0" b="1" baseline="25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 2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443" y="1514079"/>
            <a:ext cx="10349865" cy="4208145"/>
            <a:chOff x="963443" y="1514079"/>
            <a:chExt cx="10349865" cy="4208145"/>
          </a:xfrm>
        </p:grpSpPr>
        <p:sp>
          <p:nvSpPr>
            <p:cNvPr id="6" name="object 6"/>
            <p:cNvSpPr/>
            <p:nvPr/>
          </p:nvSpPr>
          <p:spPr>
            <a:xfrm>
              <a:off x="982493" y="1726446"/>
              <a:ext cx="10311765" cy="3976370"/>
            </a:xfrm>
            <a:custGeom>
              <a:avLst/>
              <a:gdLst/>
              <a:ahLst/>
              <a:cxnLst/>
              <a:rect l="l" t="t" r="r" b="b"/>
              <a:pathLst>
                <a:path w="10311765" h="3976370">
                  <a:moveTo>
                    <a:pt x="390712" y="1"/>
                  </a:moveTo>
                  <a:lnTo>
                    <a:pt x="441413" y="1"/>
                  </a:lnTo>
                  <a:lnTo>
                    <a:pt x="492113" y="1"/>
                  </a:lnTo>
                  <a:lnTo>
                    <a:pt x="542813" y="1"/>
                  </a:lnTo>
                  <a:lnTo>
                    <a:pt x="593514" y="1"/>
                  </a:lnTo>
                  <a:lnTo>
                    <a:pt x="644214" y="1"/>
                  </a:lnTo>
                  <a:lnTo>
                    <a:pt x="694914" y="1"/>
                  </a:lnTo>
                  <a:lnTo>
                    <a:pt x="745614" y="1"/>
                  </a:lnTo>
                  <a:lnTo>
                    <a:pt x="796315" y="1"/>
                  </a:lnTo>
                  <a:lnTo>
                    <a:pt x="847015" y="1"/>
                  </a:lnTo>
                  <a:lnTo>
                    <a:pt x="897715" y="1"/>
                  </a:lnTo>
                  <a:lnTo>
                    <a:pt x="948415" y="1"/>
                  </a:lnTo>
                  <a:lnTo>
                    <a:pt x="999116" y="1"/>
                  </a:lnTo>
                  <a:lnTo>
                    <a:pt x="1049816" y="1"/>
                  </a:lnTo>
                  <a:lnTo>
                    <a:pt x="1100516" y="1"/>
                  </a:lnTo>
                  <a:lnTo>
                    <a:pt x="1151217" y="1"/>
                  </a:lnTo>
                  <a:lnTo>
                    <a:pt x="1201917" y="1"/>
                  </a:lnTo>
                  <a:lnTo>
                    <a:pt x="1252617" y="1"/>
                  </a:lnTo>
                  <a:lnTo>
                    <a:pt x="1303317" y="1"/>
                  </a:lnTo>
                  <a:lnTo>
                    <a:pt x="1354018" y="1"/>
                  </a:lnTo>
                  <a:lnTo>
                    <a:pt x="1404718" y="1"/>
                  </a:lnTo>
                  <a:lnTo>
                    <a:pt x="1455418" y="1"/>
                  </a:lnTo>
                  <a:lnTo>
                    <a:pt x="1506118" y="1"/>
                  </a:lnTo>
                  <a:lnTo>
                    <a:pt x="1556819" y="1"/>
                  </a:lnTo>
                  <a:lnTo>
                    <a:pt x="1607519" y="1"/>
                  </a:lnTo>
                  <a:lnTo>
                    <a:pt x="1658219" y="1"/>
                  </a:lnTo>
                  <a:lnTo>
                    <a:pt x="1708920" y="1"/>
                  </a:lnTo>
                  <a:lnTo>
                    <a:pt x="1759620" y="1"/>
                  </a:lnTo>
                  <a:lnTo>
                    <a:pt x="1810320" y="1"/>
                  </a:lnTo>
                  <a:lnTo>
                    <a:pt x="1861020" y="1"/>
                  </a:lnTo>
                  <a:lnTo>
                    <a:pt x="1911721" y="1"/>
                  </a:lnTo>
                  <a:lnTo>
                    <a:pt x="1962421" y="1"/>
                  </a:lnTo>
                  <a:lnTo>
                    <a:pt x="2013121" y="1"/>
                  </a:lnTo>
                  <a:lnTo>
                    <a:pt x="2063821" y="1"/>
                  </a:lnTo>
                  <a:lnTo>
                    <a:pt x="2114522" y="1"/>
                  </a:lnTo>
                  <a:lnTo>
                    <a:pt x="2165222" y="1"/>
                  </a:lnTo>
                  <a:lnTo>
                    <a:pt x="2215922" y="1"/>
                  </a:lnTo>
                  <a:lnTo>
                    <a:pt x="2266622" y="1"/>
                  </a:lnTo>
                  <a:lnTo>
                    <a:pt x="2317323" y="1"/>
                  </a:lnTo>
                  <a:lnTo>
                    <a:pt x="2368023" y="1"/>
                  </a:lnTo>
                  <a:lnTo>
                    <a:pt x="2418723" y="1"/>
                  </a:lnTo>
                  <a:lnTo>
                    <a:pt x="2469424" y="1"/>
                  </a:lnTo>
                  <a:lnTo>
                    <a:pt x="2520124" y="1"/>
                  </a:lnTo>
                  <a:lnTo>
                    <a:pt x="2570824" y="1"/>
                  </a:lnTo>
                  <a:lnTo>
                    <a:pt x="2621524" y="1"/>
                  </a:lnTo>
                  <a:lnTo>
                    <a:pt x="2672225" y="1"/>
                  </a:lnTo>
                  <a:lnTo>
                    <a:pt x="2722925" y="1"/>
                  </a:lnTo>
                  <a:lnTo>
                    <a:pt x="2773625" y="1"/>
                  </a:lnTo>
                  <a:lnTo>
                    <a:pt x="2824325" y="1"/>
                  </a:lnTo>
                  <a:lnTo>
                    <a:pt x="2875026" y="1"/>
                  </a:lnTo>
                  <a:lnTo>
                    <a:pt x="2925726" y="1"/>
                  </a:lnTo>
                  <a:lnTo>
                    <a:pt x="2976426" y="1"/>
                  </a:lnTo>
                  <a:lnTo>
                    <a:pt x="3027126" y="1"/>
                  </a:lnTo>
                  <a:lnTo>
                    <a:pt x="3077827" y="1"/>
                  </a:lnTo>
                  <a:lnTo>
                    <a:pt x="3128527" y="1"/>
                  </a:lnTo>
                  <a:lnTo>
                    <a:pt x="3179227" y="1"/>
                  </a:lnTo>
                  <a:lnTo>
                    <a:pt x="3229927" y="1"/>
                  </a:lnTo>
                  <a:lnTo>
                    <a:pt x="3280628" y="1"/>
                  </a:lnTo>
                  <a:lnTo>
                    <a:pt x="3331328" y="1"/>
                  </a:lnTo>
                  <a:lnTo>
                    <a:pt x="3382028" y="1"/>
                  </a:lnTo>
                  <a:lnTo>
                    <a:pt x="3432728" y="1"/>
                  </a:lnTo>
                  <a:lnTo>
                    <a:pt x="3483429" y="1"/>
                  </a:lnTo>
                  <a:lnTo>
                    <a:pt x="3534129" y="1"/>
                  </a:lnTo>
                  <a:lnTo>
                    <a:pt x="3584829" y="1"/>
                  </a:lnTo>
                  <a:lnTo>
                    <a:pt x="3635529" y="1"/>
                  </a:lnTo>
                  <a:lnTo>
                    <a:pt x="3686230" y="1"/>
                  </a:lnTo>
                  <a:lnTo>
                    <a:pt x="3736930" y="1"/>
                  </a:lnTo>
                  <a:lnTo>
                    <a:pt x="3787630" y="1"/>
                  </a:lnTo>
                  <a:lnTo>
                    <a:pt x="3838331" y="1"/>
                  </a:lnTo>
                  <a:lnTo>
                    <a:pt x="3889031" y="1"/>
                  </a:lnTo>
                  <a:lnTo>
                    <a:pt x="3939731" y="1"/>
                  </a:lnTo>
                  <a:lnTo>
                    <a:pt x="3990431" y="1"/>
                  </a:lnTo>
                  <a:lnTo>
                    <a:pt x="4041132" y="1"/>
                  </a:lnTo>
                  <a:lnTo>
                    <a:pt x="4091832" y="1"/>
                  </a:lnTo>
                  <a:lnTo>
                    <a:pt x="4142532" y="1"/>
                  </a:lnTo>
                  <a:lnTo>
                    <a:pt x="4193232" y="1"/>
                  </a:lnTo>
                  <a:lnTo>
                    <a:pt x="4243933" y="1"/>
                  </a:lnTo>
                  <a:lnTo>
                    <a:pt x="4294633" y="1"/>
                  </a:lnTo>
                  <a:lnTo>
                    <a:pt x="4345333" y="1"/>
                  </a:lnTo>
                  <a:lnTo>
                    <a:pt x="4396033" y="0"/>
                  </a:lnTo>
                  <a:lnTo>
                    <a:pt x="4446734" y="0"/>
                  </a:lnTo>
                  <a:lnTo>
                    <a:pt x="4497434" y="0"/>
                  </a:lnTo>
                  <a:lnTo>
                    <a:pt x="4548134" y="0"/>
                  </a:lnTo>
                  <a:lnTo>
                    <a:pt x="4598834" y="0"/>
                  </a:lnTo>
                  <a:lnTo>
                    <a:pt x="4649535" y="0"/>
                  </a:lnTo>
                  <a:lnTo>
                    <a:pt x="4700235" y="0"/>
                  </a:lnTo>
                  <a:lnTo>
                    <a:pt x="4750935" y="0"/>
                  </a:lnTo>
                  <a:lnTo>
                    <a:pt x="4801635" y="0"/>
                  </a:lnTo>
                  <a:lnTo>
                    <a:pt x="4852336" y="0"/>
                  </a:lnTo>
                  <a:lnTo>
                    <a:pt x="4903036" y="0"/>
                  </a:lnTo>
                  <a:lnTo>
                    <a:pt x="4953736" y="0"/>
                  </a:lnTo>
                  <a:lnTo>
                    <a:pt x="5004436" y="0"/>
                  </a:lnTo>
                  <a:lnTo>
                    <a:pt x="5055137" y="0"/>
                  </a:lnTo>
                  <a:lnTo>
                    <a:pt x="5105837" y="0"/>
                  </a:lnTo>
                  <a:lnTo>
                    <a:pt x="5156537" y="0"/>
                  </a:lnTo>
                  <a:lnTo>
                    <a:pt x="5207237" y="0"/>
                  </a:lnTo>
                  <a:lnTo>
                    <a:pt x="5257938" y="0"/>
                  </a:lnTo>
                  <a:lnTo>
                    <a:pt x="5308638" y="0"/>
                  </a:lnTo>
                  <a:lnTo>
                    <a:pt x="5359338" y="0"/>
                  </a:lnTo>
                  <a:lnTo>
                    <a:pt x="5410038" y="0"/>
                  </a:lnTo>
                  <a:lnTo>
                    <a:pt x="5460739" y="0"/>
                  </a:lnTo>
                  <a:lnTo>
                    <a:pt x="5511439" y="0"/>
                  </a:lnTo>
                  <a:lnTo>
                    <a:pt x="5562139" y="0"/>
                  </a:lnTo>
                  <a:lnTo>
                    <a:pt x="5612839" y="0"/>
                  </a:lnTo>
                  <a:lnTo>
                    <a:pt x="5663540" y="0"/>
                  </a:lnTo>
                  <a:lnTo>
                    <a:pt x="5714240" y="0"/>
                  </a:lnTo>
                  <a:lnTo>
                    <a:pt x="5764940" y="0"/>
                  </a:lnTo>
                  <a:lnTo>
                    <a:pt x="5815641" y="0"/>
                  </a:lnTo>
                  <a:lnTo>
                    <a:pt x="5866341" y="0"/>
                  </a:lnTo>
                  <a:lnTo>
                    <a:pt x="5917041" y="0"/>
                  </a:lnTo>
                  <a:lnTo>
                    <a:pt x="5967741" y="0"/>
                  </a:lnTo>
                  <a:lnTo>
                    <a:pt x="6018442" y="0"/>
                  </a:lnTo>
                  <a:lnTo>
                    <a:pt x="6069142" y="0"/>
                  </a:lnTo>
                  <a:lnTo>
                    <a:pt x="6119842" y="0"/>
                  </a:lnTo>
                  <a:lnTo>
                    <a:pt x="6170542" y="0"/>
                  </a:lnTo>
                  <a:lnTo>
                    <a:pt x="6221243" y="0"/>
                  </a:lnTo>
                  <a:lnTo>
                    <a:pt x="6271943" y="0"/>
                  </a:lnTo>
                  <a:lnTo>
                    <a:pt x="6322643" y="0"/>
                  </a:lnTo>
                  <a:lnTo>
                    <a:pt x="6373343" y="0"/>
                  </a:lnTo>
                  <a:lnTo>
                    <a:pt x="6424044" y="0"/>
                  </a:lnTo>
                  <a:lnTo>
                    <a:pt x="6474744" y="0"/>
                  </a:lnTo>
                  <a:lnTo>
                    <a:pt x="6525444" y="0"/>
                  </a:lnTo>
                  <a:lnTo>
                    <a:pt x="6576144" y="0"/>
                  </a:lnTo>
                  <a:lnTo>
                    <a:pt x="6626845" y="0"/>
                  </a:lnTo>
                  <a:lnTo>
                    <a:pt x="6677545" y="0"/>
                  </a:lnTo>
                  <a:lnTo>
                    <a:pt x="6728245" y="0"/>
                  </a:lnTo>
                  <a:lnTo>
                    <a:pt x="6778945" y="0"/>
                  </a:lnTo>
                  <a:lnTo>
                    <a:pt x="6829646" y="0"/>
                  </a:lnTo>
                  <a:lnTo>
                    <a:pt x="6880346" y="0"/>
                  </a:lnTo>
                  <a:lnTo>
                    <a:pt x="6931046" y="0"/>
                  </a:lnTo>
                  <a:lnTo>
                    <a:pt x="6981746" y="0"/>
                  </a:lnTo>
                  <a:lnTo>
                    <a:pt x="7032447" y="0"/>
                  </a:lnTo>
                  <a:lnTo>
                    <a:pt x="7083147" y="0"/>
                  </a:lnTo>
                  <a:lnTo>
                    <a:pt x="7133847" y="0"/>
                  </a:lnTo>
                  <a:lnTo>
                    <a:pt x="7184548" y="0"/>
                  </a:lnTo>
                  <a:lnTo>
                    <a:pt x="7235248" y="0"/>
                  </a:lnTo>
                  <a:lnTo>
                    <a:pt x="7285948" y="0"/>
                  </a:lnTo>
                  <a:lnTo>
                    <a:pt x="7336648" y="0"/>
                  </a:lnTo>
                  <a:lnTo>
                    <a:pt x="7387349" y="0"/>
                  </a:lnTo>
                  <a:lnTo>
                    <a:pt x="7438049" y="0"/>
                  </a:lnTo>
                  <a:lnTo>
                    <a:pt x="7488749" y="0"/>
                  </a:lnTo>
                  <a:lnTo>
                    <a:pt x="7539449" y="0"/>
                  </a:lnTo>
                  <a:lnTo>
                    <a:pt x="7590150" y="0"/>
                  </a:lnTo>
                  <a:lnTo>
                    <a:pt x="7640850" y="0"/>
                  </a:lnTo>
                  <a:lnTo>
                    <a:pt x="7691550" y="0"/>
                  </a:lnTo>
                  <a:lnTo>
                    <a:pt x="7742250" y="0"/>
                  </a:lnTo>
                  <a:lnTo>
                    <a:pt x="7792951" y="0"/>
                  </a:lnTo>
                  <a:lnTo>
                    <a:pt x="7843651" y="0"/>
                  </a:lnTo>
                  <a:lnTo>
                    <a:pt x="7894351" y="0"/>
                  </a:lnTo>
                  <a:lnTo>
                    <a:pt x="7945052" y="0"/>
                  </a:lnTo>
                  <a:lnTo>
                    <a:pt x="7995752" y="0"/>
                  </a:lnTo>
                  <a:lnTo>
                    <a:pt x="8046452" y="0"/>
                  </a:lnTo>
                  <a:lnTo>
                    <a:pt x="8097152" y="0"/>
                  </a:lnTo>
                  <a:lnTo>
                    <a:pt x="8147853" y="0"/>
                  </a:lnTo>
                  <a:lnTo>
                    <a:pt x="8198553" y="0"/>
                  </a:lnTo>
                  <a:lnTo>
                    <a:pt x="8249253" y="0"/>
                  </a:lnTo>
                  <a:lnTo>
                    <a:pt x="8299953" y="0"/>
                  </a:lnTo>
                  <a:lnTo>
                    <a:pt x="8350654" y="0"/>
                  </a:lnTo>
                  <a:lnTo>
                    <a:pt x="8401354" y="0"/>
                  </a:lnTo>
                  <a:lnTo>
                    <a:pt x="8452054" y="0"/>
                  </a:lnTo>
                  <a:lnTo>
                    <a:pt x="8502755" y="0"/>
                  </a:lnTo>
                  <a:lnTo>
                    <a:pt x="8553455" y="0"/>
                  </a:lnTo>
                  <a:lnTo>
                    <a:pt x="8604155" y="0"/>
                  </a:lnTo>
                  <a:lnTo>
                    <a:pt x="8654855" y="0"/>
                  </a:lnTo>
                  <a:lnTo>
                    <a:pt x="8705556" y="0"/>
                  </a:lnTo>
                  <a:lnTo>
                    <a:pt x="8756256" y="0"/>
                  </a:lnTo>
                  <a:lnTo>
                    <a:pt x="8806956" y="0"/>
                  </a:lnTo>
                  <a:lnTo>
                    <a:pt x="8857656" y="0"/>
                  </a:lnTo>
                  <a:lnTo>
                    <a:pt x="8908357" y="0"/>
                  </a:lnTo>
                  <a:lnTo>
                    <a:pt x="8959057" y="0"/>
                  </a:lnTo>
                  <a:lnTo>
                    <a:pt x="9018291" y="2345"/>
                  </a:lnTo>
                  <a:lnTo>
                    <a:pt x="9075467" y="9204"/>
                  </a:lnTo>
                  <a:lnTo>
                    <a:pt x="9130188" y="20308"/>
                  </a:lnTo>
                  <a:lnTo>
                    <a:pt x="9182057" y="35391"/>
                  </a:lnTo>
                  <a:lnTo>
                    <a:pt x="9230677" y="54186"/>
                  </a:lnTo>
                  <a:lnTo>
                    <a:pt x="9275650" y="76426"/>
                  </a:lnTo>
                  <a:lnTo>
                    <a:pt x="9316579" y="101842"/>
                  </a:lnTo>
                  <a:lnTo>
                    <a:pt x="9353067" y="130169"/>
                  </a:lnTo>
                  <a:lnTo>
                    <a:pt x="9384716" y="161139"/>
                  </a:lnTo>
                  <a:lnTo>
                    <a:pt x="9411130" y="194484"/>
                  </a:lnTo>
                  <a:lnTo>
                    <a:pt x="9431910" y="229938"/>
                  </a:lnTo>
                  <a:lnTo>
                    <a:pt x="9446660" y="267234"/>
                  </a:lnTo>
                  <a:lnTo>
                    <a:pt x="10311321" y="1950918"/>
                  </a:lnTo>
                  <a:lnTo>
                    <a:pt x="9446660" y="3709066"/>
                  </a:lnTo>
                  <a:lnTo>
                    <a:pt x="9431910" y="3746362"/>
                  </a:lnTo>
                  <a:lnTo>
                    <a:pt x="9411130" y="3781816"/>
                  </a:lnTo>
                  <a:lnTo>
                    <a:pt x="9384716" y="3815162"/>
                  </a:lnTo>
                  <a:lnTo>
                    <a:pt x="9353067" y="3846132"/>
                  </a:lnTo>
                  <a:lnTo>
                    <a:pt x="9316579" y="3874458"/>
                  </a:lnTo>
                  <a:lnTo>
                    <a:pt x="9275650" y="3899875"/>
                  </a:lnTo>
                  <a:lnTo>
                    <a:pt x="9230677" y="3922114"/>
                  </a:lnTo>
                  <a:lnTo>
                    <a:pt x="9182057" y="3940909"/>
                  </a:lnTo>
                  <a:lnTo>
                    <a:pt x="9130188" y="3955992"/>
                  </a:lnTo>
                  <a:lnTo>
                    <a:pt x="9075467" y="3967097"/>
                  </a:lnTo>
                  <a:lnTo>
                    <a:pt x="9018291" y="3973955"/>
                  </a:lnTo>
                  <a:lnTo>
                    <a:pt x="8959057" y="3976301"/>
                  </a:lnTo>
                  <a:lnTo>
                    <a:pt x="458805" y="3976301"/>
                  </a:lnTo>
                  <a:lnTo>
                    <a:pt x="401328" y="3974049"/>
                  </a:lnTo>
                  <a:lnTo>
                    <a:pt x="346839" y="3967462"/>
                  </a:lnTo>
                  <a:lnTo>
                    <a:pt x="295540" y="3956789"/>
                  </a:lnTo>
                  <a:lnTo>
                    <a:pt x="247636" y="3942283"/>
                  </a:lnTo>
                  <a:lnTo>
                    <a:pt x="203330" y="3924194"/>
                  </a:lnTo>
                  <a:lnTo>
                    <a:pt x="162824" y="3902774"/>
                  </a:lnTo>
                  <a:lnTo>
                    <a:pt x="126322" y="3878273"/>
                  </a:lnTo>
                  <a:lnTo>
                    <a:pt x="94028" y="3850944"/>
                  </a:lnTo>
                  <a:lnTo>
                    <a:pt x="66144" y="3821036"/>
                  </a:lnTo>
                  <a:lnTo>
                    <a:pt x="42874" y="3788801"/>
                  </a:lnTo>
                  <a:lnTo>
                    <a:pt x="24421" y="3754491"/>
                  </a:lnTo>
                  <a:lnTo>
                    <a:pt x="10989" y="3718355"/>
                  </a:lnTo>
                  <a:lnTo>
                    <a:pt x="2781" y="3680647"/>
                  </a:lnTo>
                  <a:lnTo>
                    <a:pt x="0" y="3641615"/>
                  </a:lnTo>
                  <a:lnTo>
                    <a:pt x="0" y="317351"/>
                  </a:lnTo>
                  <a:lnTo>
                    <a:pt x="2075" y="275660"/>
                  </a:lnTo>
                  <a:lnTo>
                    <a:pt x="8382" y="236047"/>
                  </a:lnTo>
                  <a:lnTo>
                    <a:pt x="19036" y="198730"/>
                  </a:lnTo>
                  <a:lnTo>
                    <a:pt x="53863" y="131859"/>
                  </a:lnTo>
                  <a:lnTo>
                    <a:pt x="107500" y="76799"/>
                  </a:lnTo>
                  <a:lnTo>
                    <a:pt x="141668" y="54245"/>
                  </a:lnTo>
                  <a:lnTo>
                    <a:pt x="180891" y="35301"/>
                  </a:lnTo>
                  <a:lnTo>
                    <a:pt x="225290" y="20186"/>
                  </a:lnTo>
                  <a:lnTo>
                    <a:pt x="274981" y="9118"/>
                  </a:lnTo>
                  <a:lnTo>
                    <a:pt x="330082" y="2317"/>
                  </a:lnTo>
                  <a:lnTo>
                    <a:pt x="390712" y="1"/>
                  </a:lnTo>
                  <a:close/>
                </a:path>
              </a:pathLst>
            </a:custGeom>
            <a:ln w="381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48661" y="1514079"/>
              <a:ext cx="2580005" cy="437515"/>
            </a:xfrm>
            <a:custGeom>
              <a:avLst/>
              <a:gdLst/>
              <a:ahLst/>
              <a:cxnLst/>
              <a:rect l="l" t="t" r="r" b="b"/>
              <a:pathLst>
                <a:path w="2580004" h="437514">
                  <a:moveTo>
                    <a:pt x="2579485" y="0"/>
                  </a:moveTo>
                  <a:lnTo>
                    <a:pt x="0" y="0"/>
                  </a:lnTo>
                  <a:lnTo>
                    <a:pt x="0" y="437068"/>
                  </a:lnTo>
                  <a:lnTo>
                    <a:pt x="2579485" y="437068"/>
                  </a:lnTo>
                  <a:lnTo>
                    <a:pt x="2579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9" name="object 9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28433" y="1111528"/>
            <a:ext cx="91357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(TCCC)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7390" algn="ctr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4"/>
            <a:ext cx="7052309" cy="3023235"/>
            <a:chOff x="2109158" y="1928324"/>
            <a:chExt cx="7052309" cy="30232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2113" y="5126938"/>
            <a:ext cx="5922010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39023" y="2561982"/>
            <a:ext cx="4062729" cy="2957830"/>
            <a:chOff x="3839023" y="2561982"/>
            <a:chExt cx="4062729" cy="2957830"/>
          </a:xfrm>
        </p:grpSpPr>
        <p:sp>
          <p:nvSpPr>
            <p:cNvPr id="24" name="object 24"/>
            <p:cNvSpPr/>
            <p:nvPr/>
          </p:nvSpPr>
          <p:spPr>
            <a:xfrm>
              <a:off x="7680659" y="5169496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3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9709" y="2561982"/>
              <a:ext cx="1933028" cy="29577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9172" y="6425970"/>
            <a:ext cx="141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697515" y="6459345"/>
            <a:ext cx="219075" cy="219075"/>
            <a:chOff x="5697515" y="6459345"/>
            <a:chExt cx="219075" cy="2190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3865" y="6465695"/>
              <a:ext cx="205988" cy="2059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7515" y="6459345"/>
              <a:ext cx="218688" cy="21868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999722" y="6425970"/>
            <a:ext cx="169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09423" y="1273658"/>
            <a:ext cx="579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7813" y="640716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1999" y="6425970"/>
            <a:ext cx="265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13354" y="5055097"/>
            <a:ext cx="5987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03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 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00198" y="1867822"/>
            <a:ext cx="9093200" cy="2879090"/>
          </a:xfrm>
          <a:custGeom>
            <a:avLst/>
            <a:gdLst/>
            <a:ahLst/>
            <a:cxnLst/>
            <a:rect l="l" t="t" r="r" b="b"/>
            <a:pathLst>
              <a:path w="9093200" h="2879090">
                <a:moveTo>
                  <a:pt x="91974" y="0"/>
                </a:moveTo>
                <a:lnTo>
                  <a:pt x="9001225" y="0"/>
                </a:lnTo>
                <a:lnTo>
                  <a:pt x="9037026" y="7227"/>
                </a:lnTo>
                <a:lnTo>
                  <a:pt x="9066262" y="26938"/>
                </a:lnTo>
                <a:lnTo>
                  <a:pt x="9085973" y="56174"/>
                </a:lnTo>
                <a:lnTo>
                  <a:pt x="9093201" y="91974"/>
                </a:lnTo>
                <a:lnTo>
                  <a:pt x="9093201" y="2786739"/>
                </a:lnTo>
                <a:lnTo>
                  <a:pt x="9085973" y="2822540"/>
                </a:lnTo>
                <a:lnTo>
                  <a:pt x="9066262" y="2851775"/>
                </a:lnTo>
                <a:lnTo>
                  <a:pt x="9037026" y="2871486"/>
                </a:lnTo>
                <a:lnTo>
                  <a:pt x="9001225" y="2878714"/>
                </a:lnTo>
                <a:lnTo>
                  <a:pt x="91974" y="2878714"/>
                </a:lnTo>
                <a:lnTo>
                  <a:pt x="56174" y="2871486"/>
                </a:lnTo>
                <a:lnTo>
                  <a:pt x="26938" y="2851775"/>
                </a:lnTo>
                <a:lnTo>
                  <a:pt x="7227" y="2822540"/>
                </a:lnTo>
                <a:lnTo>
                  <a:pt x="0" y="2786739"/>
                </a:lnTo>
                <a:lnTo>
                  <a:pt x="0" y="91974"/>
                </a:lnTo>
                <a:lnTo>
                  <a:pt x="7227" y="56174"/>
                </a:lnTo>
                <a:lnTo>
                  <a:pt x="26938" y="26938"/>
                </a:lnTo>
                <a:lnTo>
                  <a:pt x="56174" y="7227"/>
                </a:lnTo>
                <a:lnTo>
                  <a:pt x="91974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425310" y="2089899"/>
            <a:ext cx="7091045" cy="68262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395"/>
              </a:spcBef>
            </a:pPr>
            <a:r>
              <a:rPr sz="1600" b="1" spc="-5" dirty="0">
                <a:latin typeface="Arial"/>
                <a:cs typeface="Arial"/>
              </a:rPr>
              <a:t>Given</a:t>
            </a:r>
            <a:r>
              <a:rPr sz="1600" b="1" spc="10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combat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or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noncombat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scenario,</a:t>
            </a:r>
            <a:r>
              <a:rPr sz="1600" b="1" spc="10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perform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hypothermia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prevention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measures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trauma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casualty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during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Tactical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Field</a:t>
            </a:r>
            <a:r>
              <a:rPr sz="1600" b="1" dirty="0">
                <a:latin typeface="Arial"/>
                <a:cs typeface="Arial"/>
              </a:rPr>
              <a:t> Care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Tactical</a:t>
            </a:r>
            <a:r>
              <a:rPr sz="1600" b="1" spc="-5" dirty="0">
                <a:latin typeface="Arial"/>
                <a:cs typeface="Arial"/>
              </a:rPr>
              <a:t> Evacuation</a:t>
            </a:r>
            <a:r>
              <a:rPr sz="1600" b="1" dirty="0">
                <a:latin typeface="Arial"/>
                <a:cs typeface="Arial"/>
              </a:rPr>
              <a:t> Care </a:t>
            </a:r>
            <a:r>
              <a:rPr sz="1600" b="1" spc="-5" dirty="0">
                <a:latin typeface="Arial"/>
                <a:cs typeface="Arial"/>
              </a:rPr>
              <a:t>in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accordance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with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CoTCCC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825029" y="2923090"/>
            <a:ext cx="8563610" cy="1369060"/>
            <a:chOff x="1825029" y="2923090"/>
            <a:chExt cx="8563610" cy="1369060"/>
          </a:xfrm>
        </p:grpSpPr>
        <p:sp>
          <p:nvSpPr>
            <p:cNvPr id="18" name="object 18"/>
            <p:cNvSpPr/>
            <p:nvPr/>
          </p:nvSpPr>
          <p:spPr>
            <a:xfrm>
              <a:off x="1825029" y="2937377"/>
              <a:ext cx="8563610" cy="0"/>
            </a:xfrm>
            <a:custGeom>
              <a:avLst/>
              <a:gdLst/>
              <a:ahLst/>
              <a:cxnLst/>
              <a:rect l="l" t="t" r="r" b="b"/>
              <a:pathLst>
                <a:path w="8563610">
                  <a:moveTo>
                    <a:pt x="0" y="0"/>
                  </a:moveTo>
                  <a:lnTo>
                    <a:pt x="8563088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4229" y="3197735"/>
              <a:ext cx="183080" cy="1830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4229" y="3768765"/>
              <a:ext cx="183080" cy="1830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3901" y="4115189"/>
              <a:ext cx="170379" cy="1703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07550" y="4108839"/>
              <a:ext cx="183080" cy="18308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903769" y="2105892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15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67255" y="3127138"/>
            <a:ext cx="7971790" cy="12954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516890" marR="403860" lvl="1" indent="-504825">
              <a:lnSpc>
                <a:spcPts val="1700"/>
              </a:lnSpc>
              <a:spcBef>
                <a:spcPts val="240"/>
              </a:spcBef>
              <a:buFont typeface="Arial"/>
              <a:buAutoNum type="arabicPeriod"/>
              <a:tabLst>
                <a:tab pos="516890" algn="l"/>
                <a:tab pos="517525" algn="l"/>
              </a:tabLst>
            </a:pPr>
            <a:r>
              <a:rPr sz="1500" dirty="0">
                <a:latin typeface="Arial MT"/>
                <a:cs typeface="Arial MT"/>
              </a:rPr>
              <a:t>Identify the indications, progressive </a:t>
            </a:r>
            <a:r>
              <a:rPr sz="1500" spc="-5" dirty="0">
                <a:latin typeface="Arial MT"/>
                <a:cs typeface="Arial MT"/>
              </a:rPr>
              <a:t>strategies, </a:t>
            </a:r>
            <a:r>
              <a:rPr sz="1500" dirty="0">
                <a:latin typeface="Arial MT"/>
                <a:cs typeface="Arial MT"/>
              </a:rPr>
              <a:t>and limitations of </a:t>
            </a:r>
            <a:r>
              <a:rPr sz="1500" spc="-5" dirty="0">
                <a:latin typeface="Arial MT"/>
                <a:cs typeface="Arial MT"/>
              </a:rPr>
              <a:t>active </a:t>
            </a:r>
            <a:r>
              <a:rPr sz="1500" dirty="0">
                <a:latin typeface="Arial MT"/>
                <a:cs typeface="Arial MT"/>
              </a:rPr>
              <a:t>hypothermia </a:t>
            </a:r>
            <a:r>
              <a:rPr sz="1500" spc="-40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prevention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of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 trauma casualty in</a:t>
            </a:r>
            <a:r>
              <a:rPr sz="1500" spc="-35" dirty="0">
                <a:latin typeface="Arial MT"/>
                <a:cs typeface="Arial MT"/>
              </a:rPr>
              <a:t> </a:t>
            </a:r>
            <a:r>
              <a:rPr sz="1500" spc="-25" dirty="0">
                <a:latin typeface="Arial MT"/>
                <a:cs typeface="Arial MT"/>
              </a:rPr>
              <a:t>Tactical</a:t>
            </a:r>
            <a:r>
              <a:rPr sz="150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Field</a:t>
            </a:r>
            <a:r>
              <a:rPr sz="1500" dirty="0">
                <a:latin typeface="Arial MT"/>
                <a:cs typeface="Arial MT"/>
              </a:rPr>
              <a:t> Care</a:t>
            </a:r>
            <a:endParaRPr sz="1500">
              <a:latin typeface="Arial MT"/>
              <a:cs typeface="Arial MT"/>
            </a:endParaRPr>
          </a:p>
          <a:p>
            <a:pPr marL="516890" lvl="1" indent="-504825">
              <a:lnSpc>
                <a:spcPct val="100000"/>
              </a:lnSpc>
              <a:spcBef>
                <a:spcPts val="560"/>
              </a:spcBef>
              <a:buFont typeface="Arial"/>
              <a:buAutoNum type="arabicPeriod"/>
              <a:tabLst>
                <a:tab pos="516890" algn="l"/>
                <a:tab pos="517525" algn="l"/>
              </a:tabLst>
            </a:pPr>
            <a:r>
              <a:rPr sz="1500" dirty="0">
                <a:latin typeface="Arial MT"/>
                <a:cs typeface="Arial MT"/>
              </a:rPr>
              <a:t>Identify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passive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hypothermia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prevention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measures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on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trauma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casualty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(CLS</a:t>
            </a:r>
            <a:r>
              <a:rPr sz="1500" spc="-3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T12:E67).</a:t>
            </a:r>
            <a:endParaRPr sz="1500">
              <a:latin typeface="Arial MT"/>
              <a:cs typeface="Arial MT"/>
            </a:endParaRPr>
          </a:p>
          <a:p>
            <a:pPr marL="516890" marR="1187450" lvl="1" indent="-504825">
              <a:lnSpc>
                <a:spcPts val="1700"/>
              </a:lnSpc>
              <a:spcBef>
                <a:spcPts val="740"/>
              </a:spcBef>
              <a:buFont typeface="Arial"/>
              <a:buAutoNum type="arabicPeriod"/>
              <a:tabLst>
                <a:tab pos="516890" algn="l"/>
                <a:tab pos="517525" algn="l"/>
              </a:tabLst>
            </a:pPr>
            <a:r>
              <a:rPr sz="1500" spc="-5" dirty="0">
                <a:latin typeface="Arial MT"/>
                <a:cs typeface="Arial MT"/>
              </a:rPr>
              <a:t>Demonstrate</a:t>
            </a:r>
            <a:r>
              <a:rPr sz="150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active</a:t>
            </a:r>
            <a:r>
              <a:rPr sz="1500" dirty="0">
                <a:latin typeface="Arial MT"/>
                <a:cs typeface="Arial MT"/>
              </a:rPr>
              <a:t> and passive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external</a:t>
            </a:r>
            <a:r>
              <a:rPr sz="1500" dirty="0">
                <a:latin typeface="Arial MT"/>
                <a:cs typeface="Arial MT"/>
              </a:rPr>
              <a:t> warming hypothermia prevention </a:t>
            </a:r>
            <a:r>
              <a:rPr sz="1500" spc="-40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and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treatment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measures on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 trauma </a:t>
            </a:r>
            <a:r>
              <a:rPr sz="1500" spc="-15" dirty="0">
                <a:latin typeface="Arial MT"/>
                <a:cs typeface="Arial MT"/>
              </a:rPr>
              <a:t>casualty.</a:t>
            </a:r>
            <a:endParaRPr sz="1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13533" y="284892"/>
            <a:ext cx="61652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12: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Hypothermia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Prevention and </a:t>
            </a:r>
            <a:r>
              <a:rPr sz="2000" b="1" spc="-15" dirty="0">
                <a:solidFill>
                  <a:srgbClr val="767171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415" y="975784"/>
            <a:ext cx="3166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282931" y="5653785"/>
            <a:ext cx="389890" cy="452120"/>
          </a:xfrm>
          <a:custGeom>
            <a:avLst/>
            <a:gdLst/>
            <a:ahLst/>
            <a:cxnLst/>
            <a:rect l="l" t="t" r="r" b="b"/>
            <a:pathLst>
              <a:path w="389890" h="452120">
                <a:moveTo>
                  <a:pt x="0" y="0"/>
                </a:moveTo>
                <a:lnTo>
                  <a:pt x="0" y="451614"/>
                </a:lnTo>
                <a:lnTo>
                  <a:pt x="389321" y="2258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96516" y="2936300"/>
            <a:ext cx="755015" cy="2472690"/>
            <a:chOff x="796516" y="2936300"/>
            <a:chExt cx="755015" cy="2472690"/>
          </a:xfrm>
        </p:grpSpPr>
        <p:sp>
          <p:nvSpPr>
            <p:cNvPr id="9" name="object 9"/>
            <p:cNvSpPr/>
            <p:nvPr/>
          </p:nvSpPr>
          <p:spPr>
            <a:xfrm>
              <a:off x="796516" y="2936300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8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7"/>
                  </a:lnTo>
                  <a:lnTo>
                    <a:pt x="5240" y="310653"/>
                  </a:lnTo>
                  <a:lnTo>
                    <a:pt x="0" y="355030"/>
                  </a:lnTo>
                  <a:lnTo>
                    <a:pt x="0" y="399658"/>
                  </a:lnTo>
                  <a:lnTo>
                    <a:pt x="5240" y="444035"/>
                  </a:lnTo>
                  <a:lnTo>
                    <a:pt x="15722" y="487661"/>
                  </a:lnTo>
                  <a:lnTo>
                    <a:pt x="31445" y="530034"/>
                  </a:lnTo>
                  <a:lnTo>
                    <a:pt x="52408" y="570654"/>
                  </a:lnTo>
                  <a:lnTo>
                    <a:pt x="78613" y="609020"/>
                  </a:lnTo>
                  <a:lnTo>
                    <a:pt x="110058" y="644630"/>
                  </a:lnTo>
                  <a:lnTo>
                    <a:pt x="145668" y="676076"/>
                  </a:lnTo>
                  <a:lnTo>
                    <a:pt x="184034" y="702280"/>
                  </a:lnTo>
                  <a:lnTo>
                    <a:pt x="224654" y="723244"/>
                  </a:lnTo>
                  <a:lnTo>
                    <a:pt x="267028" y="738966"/>
                  </a:lnTo>
                  <a:lnTo>
                    <a:pt x="310653" y="749448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8"/>
                  </a:lnTo>
                  <a:lnTo>
                    <a:pt x="487661" y="738966"/>
                  </a:lnTo>
                  <a:lnTo>
                    <a:pt x="530035" y="723244"/>
                  </a:lnTo>
                  <a:lnTo>
                    <a:pt x="570655" y="702280"/>
                  </a:lnTo>
                  <a:lnTo>
                    <a:pt x="609021" y="676076"/>
                  </a:lnTo>
                  <a:lnTo>
                    <a:pt x="644631" y="644630"/>
                  </a:lnTo>
                  <a:lnTo>
                    <a:pt x="676076" y="609020"/>
                  </a:lnTo>
                  <a:lnTo>
                    <a:pt x="702281" y="570654"/>
                  </a:lnTo>
                  <a:lnTo>
                    <a:pt x="723245" y="530034"/>
                  </a:lnTo>
                  <a:lnTo>
                    <a:pt x="738967" y="487661"/>
                  </a:lnTo>
                  <a:lnTo>
                    <a:pt x="749449" y="444035"/>
                  </a:lnTo>
                  <a:lnTo>
                    <a:pt x="754690" y="399658"/>
                  </a:lnTo>
                  <a:lnTo>
                    <a:pt x="754690" y="355030"/>
                  </a:lnTo>
                  <a:lnTo>
                    <a:pt x="749449" y="310653"/>
                  </a:lnTo>
                  <a:lnTo>
                    <a:pt x="738967" y="267027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8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6516" y="3795254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9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8"/>
                  </a:lnTo>
                  <a:lnTo>
                    <a:pt x="5240" y="310654"/>
                  </a:lnTo>
                  <a:lnTo>
                    <a:pt x="0" y="355031"/>
                  </a:lnTo>
                  <a:lnTo>
                    <a:pt x="0" y="399659"/>
                  </a:lnTo>
                  <a:lnTo>
                    <a:pt x="5240" y="444036"/>
                  </a:lnTo>
                  <a:lnTo>
                    <a:pt x="15722" y="487662"/>
                  </a:lnTo>
                  <a:lnTo>
                    <a:pt x="31445" y="530035"/>
                  </a:lnTo>
                  <a:lnTo>
                    <a:pt x="52408" y="570656"/>
                  </a:lnTo>
                  <a:lnTo>
                    <a:pt x="78613" y="609021"/>
                  </a:lnTo>
                  <a:lnTo>
                    <a:pt x="110058" y="644632"/>
                  </a:lnTo>
                  <a:lnTo>
                    <a:pt x="145668" y="676077"/>
                  </a:lnTo>
                  <a:lnTo>
                    <a:pt x="184034" y="702281"/>
                  </a:lnTo>
                  <a:lnTo>
                    <a:pt x="224654" y="723244"/>
                  </a:lnTo>
                  <a:lnTo>
                    <a:pt x="267028" y="738967"/>
                  </a:lnTo>
                  <a:lnTo>
                    <a:pt x="310653" y="749449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9"/>
                  </a:lnTo>
                  <a:lnTo>
                    <a:pt x="487661" y="738967"/>
                  </a:lnTo>
                  <a:lnTo>
                    <a:pt x="530035" y="723244"/>
                  </a:lnTo>
                  <a:lnTo>
                    <a:pt x="570655" y="702281"/>
                  </a:lnTo>
                  <a:lnTo>
                    <a:pt x="609021" y="676077"/>
                  </a:lnTo>
                  <a:lnTo>
                    <a:pt x="644631" y="644632"/>
                  </a:lnTo>
                  <a:lnTo>
                    <a:pt x="676076" y="609021"/>
                  </a:lnTo>
                  <a:lnTo>
                    <a:pt x="702281" y="570656"/>
                  </a:lnTo>
                  <a:lnTo>
                    <a:pt x="723245" y="530035"/>
                  </a:lnTo>
                  <a:lnTo>
                    <a:pt x="738967" y="487662"/>
                  </a:lnTo>
                  <a:lnTo>
                    <a:pt x="749449" y="444036"/>
                  </a:lnTo>
                  <a:lnTo>
                    <a:pt x="754690" y="399659"/>
                  </a:lnTo>
                  <a:lnTo>
                    <a:pt x="754690" y="355031"/>
                  </a:lnTo>
                  <a:lnTo>
                    <a:pt x="749449" y="310654"/>
                  </a:lnTo>
                  <a:lnTo>
                    <a:pt x="738967" y="267028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9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6516" y="4654210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8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7"/>
                  </a:lnTo>
                  <a:lnTo>
                    <a:pt x="5240" y="310653"/>
                  </a:lnTo>
                  <a:lnTo>
                    <a:pt x="0" y="355030"/>
                  </a:lnTo>
                  <a:lnTo>
                    <a:pt x="0" y="399658"/>
                  </a:lnTo>
                  <a:lnTo>
                    <a:pt x="5240" y="444035"/>
                  </a:lnTo>
                  <a:lnTo>
                    <a:pt x="15722" y="487661"/>
                  </a:lnTo>
                  <a:lnTo>
                    <a:pt x="31445" y="530034"/>
                  </a:lnTo>
                  <a:lnTo>
                    <a:pt x="52408" y="570654"/>
                  </a:lnTo>
                  <a:lnTo>
                    <a:pt x="78613" y="609020"/>
                  </a:lnTo>
                  <a:lnTo>
                    <a:pt x="110058" y="644630"/>
                  </a:lnTo>
                  <a:lnTo>
                    <a:pt x="145668" y="676076"/>
                  </a:lnTo>
                  <a:lnTo>
                    <a:pt x="184034" y="702280"/>
                  </a:lnTo>
                  <a:lnTo>
                    <a:pt x="224654" y="723244"/>
                  </a:lnTo>
                  <a:lnTo>
                    <a:pt x="267028" y="738966"/>
                  </a:lnTo>
                  <a:lnTo>
                    <a:pt x="310653" y="749448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8"/>
                  </a:lnTo>
                  <a:lnTo>
                    <a:pt x="487661" y="738966"/>
                  </a:lnTo>
                  <a:lnTo>
                    <a:pt x="530035" y="723244"/>
                  </a:lnTo>
                  <a:lnTo>
                    <a:pt x="570655" y="702280"/>
                  </a:lnTo>
                  <a:lnTo>
                    <a:pt x="609021" y="676076"/>
                  </a:lnTo>
                  <a:lnTo>
                    <a:pt x="644631" y="644630"/>
                  </a:lnTo>
                  <a:lnTo>
                    <a:pt x="676076" y="609020"/>
                  </a:lnTo>
                  <a:lnTo>
                    <a:pt x="702281" y="570654"/>
                  </a:lnTo>
                  <a:lnTo>
                    <a:pt x="723245" y="530034"/>
                  </a:lnTo>
                  <a:lnTo>
                    <a:pt x="738967" y="487661"/>
                  </a:lnTo>
                  <a:lnTo>
                    <a:pt x="749449" y="444035"/>
                  </a:lnTo>
                  <a:lnTo>
                    <a:pt x="754690" y="399658"/>
                  </a:lnTo>
                  <a:lnTo>
                    <a:pt x="754690" y="355030"/>
                  </a:lnTo>
                  <a:lnTo>
                    <a:pt x="749449" y="310653"/>
                  </a:lnTo>
                  <a:lnTo>
                    <a:pt x="738967" y="267027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8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F26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810547" y="551316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9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3" y="609021"/>
                </a:lnTo>
                <a:lnTo>
                  <a:pt x="110058" y="644631"/>
                </a:lnTo>
                <a:lnTo>
                  <a:pt x="145668" y="676076"/>
                </a:lnTo>
                <a:lnTo>
                  <a:pt x="184034" y="702281"/>
                </a:lnTo>
                <a:lnTo>
                  <a:pt x="224654" y="723244"/>
                </a:lnTo>
                <a:lnTo>
                  <a:pt x="267028" y="738967"/>
                </a:lnTo>
                <a:lnTo>
                  <a:pt x="310653" y="749449"/>
                </a:lnTo>
                <a:lnTo>
                  <a:pt x="355031" y="754690"/>
                </a:lnTo>
                <a:lnTo>
                  <a:pt x="399658" y="754690"/>
                </a:lnTo>
                <a:lnTo>
                  <a:pt x="444036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1" y="676076"/>
                </a:lnTo>
                <a:lnTo>
                  <a:pt x="644631" y="644631"/>
                </a:lnTo>
                <a:lnTo>
                  <a:pt x="676076" y="609021"/>
                </a:lnTo>
                <a:lnTo>
                  <a:pt x="702281" y="570655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9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63607" y="5568148"/>
            <a:ext cx="4489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55568" y="5484268"/>
            <a:ext cx="2435860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15031" y="297760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6505" y="2077351"/>
            <a:ext cx="3931285" cy="937894"/>
          </a:xfrm>
          <a:custGeom>
            <a:avLst/>
            <a:gdLst/>
            <a:ahLst/>
            <a:cxnLst/>
            <a:rect l="l" t="t" r="r" b="b"/>
            <a:pathLst>
              <a:path w="3931285" h="937894">
                <a:moveTo>
                  <a:pt x="754697" y="355028"/>
                </a:moveTo>
                <a:lnTo>
                  <a:pt x="749452" y="310654"/>
                </a:lnTo>
                <a:lnTo>
                  <a:pt x="738974" y="267030"/>
                </a:lnTo>
                <a:lnTo>
                  <a:pt x="723252" y="224650"/>
                </a:lnTo>
                <a:lnTo>
                  <a:pt x="702284" y="184035"/>
                </a:lnTo>
                <a:lnTo>
                  <a:pt x="676084" y="145669"/>
                </a:lnTo>
                <a:lnTo>
                  <a:pt x="644639" y="110058"/>
                </a:lnTo>
                <a:lnTo>
                  <a:pt x="609028" y="78613"/>
                </a:lnTo>
                <a:lnTo>
                  <a:pt x="570661" y="52412"/>
                </a:lnTo>
                <a:lnTo>
                  <a:pt x="530034" y="31445"/>
                </a:lnTo>
                <a:lnTo>
                  <a:pt x="487667" y="15722"/>
                </a:lnTo>
                <a:lnTo>
                  <a:pt x="444042" y="5245"/>
                </a:lnTo>
                <a:lnTo>
                  <a:pt x="399669" y="0"/>
                </a:lnTo>
                <a:lnTo>
                  <a:pt x="355041" y="0"/>
                </a:lnTo>
                <a:lnTo>
                  <a:pt x="310654" y="5245"/>
                </a:lnTo>
                <a:lnTo>
                  <a:pt x="267030" y="15722"/>
                </a:lnTo>
                <a:lnTo>
                  <a:pt x="224663" y="31445"/>
                </a:lnTo>
                <a:lnTo>
                  <a:pt x="184035" y="52412"/>
                </a:lnTo>
                <a:lnTo>
                  <a:pt x="145669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12" y="184035"/>
                </a:lnTo>
                <a:lnTo>
                  <a:pt x="31445" y="224650"/>
                </a:lnTo>
                <a:lnTo>
                  <a:pt x="15722" y="267030"/>
                </a:lnTo>
                <a:lnTo>
                  <a:pt x="5245" y="310654"/>
                </a:lnTo>
                <a:lnTo>
                  <a:pt x="0" y="355028"/>
                </a:lnTo>
                <a:lnTo>
                  <a:pt x="0" y="399656"/>
                </a:lnTo>
                <a:lnTo>
                  <a:pt x="5245" y="444030"/>
                </a:lnTo>
                <a:lnTo>
                  <a:pt x="15722" y="487667"/>
                </a:lnTo>
                <a:lnTo>
                  <a:pt x="31445" y="530034"/>
                </a:lnTo>
                <a:lnTo>
                  <a:pt x="52412" y="570649"/>
                </a:lnTo>
                <a:lnTo>
                  <a:pt x="78613" y="609015"/>
                </a:lnTo>
                <a:lnTo>
                  <a:pt x="110058" y="644626"/>
                </a:lnTo>
                <a:lnTo>
                  <a:pt x="145669" y="676071"/>
                </a:lnTo>
                <a:lnTo>
                  <a:pt x="184035" y="702284"/>
                </a:lnTo>
                <a:lnTo>
                  <a:pt x="224663" y="723239"/>
                </a:lnTo>
                <a:lnTo>
                  <a:pt x="267030" y="738962"/>
                </a:lnTo>
                <a:lnTo>
                  <a:pt x="310654" y="749452"/>
                </a:lnTo>
                <a:lnTo>
                  <a:pt x="355041" y="754684"/>
                </a:lnTo>
                <a:lnTo>
                  <a:pt x="399669" y="754684"/>
                </a:lnTo>
                <a:lnTo>
                  <a:pt x="444042" y="749452"/>
                </a:lnTo>
                <a:lnTo>
                  <a:pt x="487667" y="738962"/>
                </a:lnTo>
                <a:lnTo>
                  <a:pt x="530034" y="723239"/>
                </a:lnTo>
                <a:lnTo>
                  <a:pt x="570661" y="702284"/>
                </a:lnTo>
                <a:lnTo>
                  <a:pt x="609028" y="676071"/>
                </a:lnTo>
                <a:lnTo>
                  <a:pt x="644639" y="644626"/>
                </a:lnTo>
                <a:lnTo>
                  <a:pt x="676084" y="609015"/>
                </a:lnTo>
                <a:lnTo>
                  <a:pt x="702284" y="570649"/>
                </a:lnTo>
                <a:lnTo>
                  <a:pt x="723252" y="530034"/>
                </a:lnTo>
                <a:lnTo>
                  <a:pt x="738974" y="487667"/>
                </a:lnTo>
                <a:lnTo>
                  <a:pt x="749452" y="444030"/>
                </a:lnTo>
                <a:lnTo>
                  <a:pt x="754697" y="399656"/>
                </a:lnTo>
                <a:lnTo>
                  <a:pt x="754697" y="355028"/>
                </a:lnTo>
                <a:close/>
              </a:path>
              <a:path w="3931285" h="937894">
                <a:moveTo>
                  <a:pt x="3931043" y="764222"/>
                </a:moveTo>
                <a:lnTo>
                  <a:pt x="3924858" y="718210"/>
                </a:lnTo>
                <a:lnTo>
                  <a:pt x="3907421" y="676871"/>
                </a:lnTo>
                <a:lnTo>
                  <a:pt x="3880358" y="641845"/>
                </a:lnTo>
                <a:lnTo>
                  <a:pt x="3845331" y="614781"/>
                </a:lnTo>
                <a:lnTo>
                  <a:pt x="3803980" y="597344"/>
                </a:lnTo>
                <a:lnTo>
                  <a:pt x="3757980" y="591159"/>
                </a:lnTo>
                <a:lnTo>
                  <a:pt x="2834322" y="591159"/>
                </a:lnTo>
                <a:lnTo>
                  <a:pt x="2788323" y="597344"/>
                </a:lnTo>
                <a:lnTo>
                  <a:pt x="2746972" y="614781"/>
                </a:lnTo>
                <a:lnTo>
                  <a:pt x="2711945" y="641845"/>
                </a:lnTo>
                <a:lnTo>
                  <a:pt x="2684881" y="676871"/>
                </a:lnTo>
                <a:lnTo>
                  <a:pt x="2667444" y="718210"/>
                </a:lnTo>
                <a:lnTo>
                  <a:pt x="2661259" y="764222"/>
                </a:lnTo>
                <a:lnTo>
                  <a:pt x="2667444" y="810234"/>
                </a:lnTo>
                <a:lnTo>
                  <a:pt x="2684881" y="851573"/>
                </a:lnTo>
                <a:lnTo>
                  <a:pt x="2711945" y="886599"/>
                </a:lnTo>
                <a:lnTo>
                  <a:pt x="2746972" y="913663"/>
                </a:lnTo>
                <a:lnTo>
                  <a:pt x="2788323" y="931113"/>
                </a:lnTo>
                <a:lnTo>
                  <a:pt x="2834322" y="937285"/>
                </a:lnTo>
                <a:lnTo>
                  <a:pt x="3757980" y="937285"/>
                </a:lnTo>
                <a:lnTo>
                  <a:pt x="3803980" y="931113"/>
                </a:lnTo>
                <a:lnTo>
                  <a:pt x="3845331" y="913663"/>
                </a:lnTo>
                <a:lnTo>
                  <a:pt x="3880358" y="886599"/>
                </a:lnTo>
                <a:lnTo>
                  <a:pt x="3907421" y="851573"/>
                </a:lnTo>
                <a:lnTo>
                  <a:pt x="3924858" y="810234"/>
                </a:lnTo>
                <a:lnTo>
                  <a:pt x="3931043" y="764222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707316" y="3107128"/>
            <a:ext cx="1972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15031" y="3863306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6"/>
                </a:lnTo>
                <a:lnTo>
                  <a:pt x="78612" y="609021"/>
                </a:lnTo>
                <a:lnTo>
                  <a:pt x="110057" y="644632"/>
                </a:lnTo>
                <a:lnTo>
                  <a:pt x="145668" y="676077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7"/>
                </a:lnTo>
                <a:lnTo>
                  <a:pt x="644631" y="644632"/>
                </a:lnTo>
                <a:lnTo>
                  <a:pt x="676076" y="609021"/>
                </a:lnTo>
                <a:lnTo>
                  <a:pt x="702281" y="570656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15031" y="474901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707316" y="4845885"/>
            <a:ext cx="1651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15031" y="2110472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0"/>
                </a:lnTo>
                <a:lnTo>
                  <a:pt x="145668" y="676076"/>
                </a:lnTo>
                <a:lnTo>
                  <a:pt x="184033" y="702280"/>
                </a:lnTo>
                <a:lnTo>
                  <a:pt x="224654" y="723244"/>
                </a:lnTo>
                <a:lnTo>
                  <a:pt x="267027" y="738966"/>
                </a:lnTo>
                <a:lnTo>
                  <a:pt x="310653" y="749448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0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25675" y="1907925"/>
            <a:ext cx="533400" cy="3531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0485" algn="just">
              <a:lnSpc>
                <a:spcPct val="144300"/>
              </a:lnSpc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  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07316" y="2277212"/>
            <a:ext cx="731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9441" y="1508645"/>
            <a:ext cx="2966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12427" y="1508645"/>
            <a:ext cx="4067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AFTER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4123" y="2093931"/>
            <a:ext cx="4436110" cy="329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25"/>
              </a:lnSpc>
              <a:tabLst>
                <a:tab pos="782320" algn="l"/>
              </a:tabLst>
            </a:pPr>
            <a:r>
              <a:rPr sz="6000" baseline="-13888" dirty="0">
                <a:solidFill>
                  <a:srgbClr val="FFFFFF"/>
                </a:solidFill>
                <a:latin typeface="Arial Black"/>
                <a:cs typeface="Arial Black"/>
              </a:rPr>
              <a:t>M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  <a:p>
            <a:pPr marL="2658745">
              <a:lnSpc>
                <a:spcPts val="1814"/>
              </a:lnSpc>
              <a:spcBef>
                <a:spcPts val="430"/>
              </a:spcBef>
            </a:pPr>
            <a:r>
              <a:rPr sz="1600" b="1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1600" b="1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  <a:p>
            <a:pPr marL="41910">
              <a:lnSpc>
                <a:spcPts val="4695"/>
              </a:lnSpc>
              <a:tabLst>
                <a:tab pos="833755" algn="l"/>
              </a:tabLst>
            </a:pPr>
            <a:r>
              <a:rPr sz="6000" baseline="-11111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AIRWAY</a:t>
            </a:r>
            <a:endParaRPr sz="240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  <a:spcBef>
                <a:spcPts val="1800"/>
              </a:spcBef>
              <a:tabLst>
                <a:tab pos="782320" algn="l"/>
              </a:tabLst>
            </a:pPr>
            <a:r>
              <a:rPr sz="6000" baseline="-13194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  <a:spcBef>
                <a:spcPts val="2145"/>
              </a:spcBef>
              <a:tabLst>
                <a:tab pos="790575" algn="l"/>
              </a:tabLst>
            </a:pPr>
            <a:r>
              <a:rPr sz="6000" baseline="-11111" dirty="0">
                <a:solidFill>
                  <a:srgbClr val="FFFFFF"/>
                </a:solidFill>
                <a:latin typeface="Arial Black"/>
                <a:cs typeface="Arial Black"/>
              </a:rPr>
              <a:t>C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23585" y="1652907"/>
            <a:ext cx="0" cy="4770755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0"/>
                </a:moveTo>
                <a:lnTo>
                  <a:pt x="0" y="4770285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8858" y="2046320"/>
            <a:ext cx="5445760" cy="3403600"/>
          </a:xfrm>
          <a:custGeom>
            <a:avLst/>
            <a:gdLst/>
            <a:ahLst/>
            <a:cxnLst/>
            <a:rect l="l" t="t" r="r" b="b"/>
            <a:pathLst>
              <a:path w="5445760" h="3403600">
                <a:moveTo>
                  <a:pt x="5445627" y="0"/>
                </a:moveTo>
                <a:lnTo>
                  <a:pt x="0" y="0"/>
                </a:lnTo>
                <a:lnTo>
                  <a:pt x="0" y="3403415"/>
                </a:lnTo>
                <a:lnTo>
                  <a:pt x="5445627" y="3403415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707316" y="3982923"/>
            <a:ext cx="141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WOUNDS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351832" y="1487302"/>
            <a:ext cx="5445760" cy="4392295"/>
          </a:xfrm>
          <a:custGeom>
            <a:avLst/>
            <a:gdLst/>
            <a:ahLst/>
            <a:cxnLst/>
            <a:rect l="l" t="t" r="r" b="b"/>
            <a:pathLst>
              <a:path w="5445759" h="4392295">
                <a:moveTo>
                  <a:pt x="5445627" y="0"/>
                </a:moveTo>
                <a:lnTo>
                  <a:pt x="0" y="0"/>
                </a:lnTo>
                <a:lnTo>
                  <a:pt x="0" y="4392289"/>
                </a:lnTo>
                <a:lnTo>
                  <a:pt x="5445627" y="4392289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746053" y="656067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767171"/>
                </a:solidFill>
                <a:latin typeface="Arial MT"/>
                <a:cs typeface="Arial MT"/>
              </a:rPr>
              <a:t>4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-152400" y="864524"/>
            <a:ext cx="12192000" cy="36478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324485" algn="ctr">
              <a:lnSpc>
                <a:spcPts val="2080"/>
              </a:lnSpc>
              <a:spcBef>
                <a:spcPts val="450"/>
              </a:spcBef>
            </a:pP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HYPOTHERMIA PREVENTION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35884" y="2250349"/>
            <a:ext cx="6320790" cy="3580765"/>
            <a:chOff x="2935884" y="2250349"/>
            <a:chExt cx="6320790" cy="3580765"/>
          </a:xfrm>
        </p:grpSpPr>
        <p:sp>
          <p:nvSpPr>
            <p:cNvPr id="6" name="object 6"/>
            <p:cNvSpPr/>
            <p:nvPr/>
          </p:nvSpPr>
          <p:spPr>
            <a:xfrm>
              <a:off x="2945409" y="2259874"/>
              <a:ext cx="6301740" cy="3561715"/>
            </a:xfrm>
            <a:custGeom>
              <a:avLst/>
              <a:gdLst/>
              <a:ahLst/>
              <a:cxnLst/>
              <a:rect l="l" t="t" r="r" b="b"/>
              <a:pathLst>
                <a:path w="6301740" h="3561715">
                  <a:moveTo>
                    <a:pt x="0" y="0"/>
                  </a:moveTo>
                  <a:lnTo>
                    <a:pt x="6301178" y="0"/>
                  </a:lnTo>
                  <a:lnTo>
                    <a:pt x="6301178" y="3561134"/>
                  </a:lnTo>
                  <a:lnTo>
                    <a:pt x="0" y="356113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8A8C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00939" y="3445382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595060" y="0"/>
                  </a:moveTo>
                  <a:lnTo>
                    <a:pt x="549409" y="1742"/>
                  </a:lnTo>
                  <a:lnTo>
                    <a:pt x="503975" y="6971"/>
                  </a:lnTo>
                  <a:lnTo>
                    <a:pt x="458974" y="15686"/>
                  </a:lnTo>
                  <a:lnTo>
                    <a:pt x="414623" y="27886"/>
                  </a:lnTo>
                  <a:lnTo>
                    <a:pt x="371138" y="43572"/>
                  </a:lnTo>
                  <a:lnTo>
                    <a:pt x="328736" y="62744"/>
                  </a:lnTo>
                  <a:lnTo>
                    <a:pt x="287634" y="85401"/>
                  </a:lnTo>
                  <a:lnTo>
                    <a:pt x="248047" y="111545"/>
                  </a:lnTo>
                  <a:lnTo>
                    <a:pt x="210193" y="141174"/>
                  </a:lnTo>
                  <a:lnTo>
                    <a:pt x="174289" y="174289"/>
                  </a:lnTo>
                  <a:lnTo>
                    <a:pt x="141174" y="210193"/>
                  </a:lnTo>
                  <a:lnTo>
                    <a:pt x="111545" y="248047"/>
                  </a:lnTo>
                  <a:lnTo>
                    <a:pt x="85401" y="287633"/>
                  </a:lnTo>
                  <a:lnTo>
                    <a:pt x="62744" y="328736"/>
                  </a:lnTo>
                  <a:lnTo>
                    <a:pt x="43572" y="371138"/>
                  </a:lnTo>
                  <a:lnTo>
                    <a:pt x="27886" y="414623"/>
                  </a:lnTo>
                  <a:lnTo>
                    <a:pt x="15686" y="458974"/>
                  </a:lnTo>
                  <a:lnTo>
                    <a:pt x="6971" y="503974"/>
                  </a:lnTo>
                  <a:lnTo>
                    <a:pt x="1742" y="549409"/>
                  </a:lnTo>
                  <a:lnTo>
                    <a:pt x="0" y="595059"/>
                  </a:lnTo>
                  <a:lnTo>
                    <a:pt x="1742" y="640710"/>
                  </a:lnTo>
                  <a:lnTo>
                    <a:pt x="6971" y="686144"/>
                  </a:lnTo>
                  <a:lnTo>
                    <a:pt x="15686" y="731145"/>
                  </a:lnTo>
                  <a:lnTo>
                    <a:pt x="27886" y="775496"/>
                  </a:lnTo>
                  <a:lnTo>
                    <a:pt x="43572" y="818981"/>
                  </a:lnTo>
                  <a:lnTo>
                    <a:pt x="62744" y="861383"/>
                  </a:lnTo>
                  <a:lnTo>
                    <a:pt x="85401" y="902485"/>
                  </a:lnTo>
                  <a:lnTo>
                    <a:pt x="111545" y="942072"/>
                  </a:lnTo>
                  <a:lnTo>
                    <a:pt x="141174" y="979926"/>
                  </a:lnTo>
                  <a:lnTo>
                    <a:pt x="174289" y="1015830"/>
                  </a:lnTo>
                  <a:lnTo>
                    <a:pt x="210193" y="1048945"/>
                  </a:lnTo>
                  <a:lnTo>
                    <a:pt x="248047" y="1078574"/>
                  </a:lnTo>
                  <a:lnTo>
                    <a:pt x="287634" y="1104718"/>
                  </a:lnTo>
                  <a:lnTo>
                    <a:pt x="328736" y="1127375"/>
                  </a:lnTo>
                  <a:lnTo>
                    <a:pt x="371138" y="1146547"/>
                  </a:lnTo>
                  <a:lnTo>
                    <a:pt x="414623" y="1162233"/>
                  </a:lnTo>
                  <a:lnTo>
                    <a:pt x="458974" y="1174434"/>
                  </a:lnTo>
                  <a:lnTo>
                    <a:pt x="503975" y="1183148"/>
                  </a:lnTo>
                  <a:lnTo>
                    <a:pt x="549409" y="1188377"/>
                  </a:lnTo>
                  <a:lnTo>
                    <a:pt x="595060" y="1190120"/>
                  </a:lnTo>
                  <a:lnTo>
                    <a:pt x="640710" y="1188377"/>
                  </a:lnTo>
                  <a:lnTo>
                    <a:pt x="686144" y="1183148"/>
                  </a:lnTo>
                  <a:lnTo>
                    <a:pt x="731145" y="1174434"/>
                  </a:lnTo>
                  <a:lnTo>
                    <a:pt x="775496" y="1162233"/>
                  </a:lnTo>
                  <a:lnTo>
                    <a:pt x="818981" y="1146547"/>
                  </a:lnTo>
                  <a:lnTo>
                    <a:pt x="861383" y="1127375"/>
                  </a:lnTo>
                  <a:lnTo>
                    <a:pt x="902486" y="1104718"/>
                  </a:lnTo>
                  <a:lnTo>
                    <a:pt x="942072" y="1078574"/>
                  </a:lnTo>
                  <a:lnTo>
                    <a:pt x="979926" y="1048945"/>
                  </a:lnTo>
                  <a:lnTo>
                    <a:pt x="1015830" y="1015830"/>
                  </a:lnTo>
                  <a:lnTo>
                    <a:pt x="1048945" y="979926"/>
                  </a:lnTo>
                  <a:lnTo>
                    <a:pt x="1078574" y="942072"/>
                  </a:lnTo>
                  <a:lnTo>
                    <a:pt x="1104718" y="902485"/>
                  </a:lnTo>
                  <a:lnTo>
                    <a:pt x="1127375" y="861383"/>
                  </a:lnTo>
                  <a:lnTo>
                    <a:pt x="1146547" y="818981"/>
                  </a:lnTo>
                  <a:lnTo>
                    <a:pt x="1162233" y="775496"/>
                  </a:lnTo>
                  <a:lnTo>
                    <a:pt x="1174434" y="731145"/>
                  </a:lnTo>
                  <a:lnTo>
                    <a:pt x="1183148" y="686144"/>
                  </a:lnTo>
                  <a:lnTo>
                    <a:pt x="1188377" y="640710"/>
                  </a:lnTo>
                  <a:lnTo>
                    <a:pt x="1190120" y="595059"/>
                  </a:lnTo>
                  <a:lnTo>
                    <a:pt x="1188377" y="549409"/>
                  </a:lnTo>
                  <a:lnTo>
                    <a:pt x="1183148" y="503974"/>
                  </a:lnTo>
                  <a:lnTo>
                    <a:pt x="1174434" y="458974"/>
                  </a:lnTo>
                  <a:lnTo>
                    <a:pt x="1162233" y="414623"/>
                  </a:lnTo>
                  <a:lnTo>
                    <a:pt x="1146547" y="371138"/>
                  </a:lnTo>
                  <a:lnTo>
                    <a:pt x="1127375" y="328736"/>
                  </a:lnTo>
                  <a:lnTo>
                    <a:pt x="1104718" y="287633"/>
                  </a:lnTo>
                  <a:lnTo>
                    <a:pt x="1078574" y="248047"/>
                  </a:lnTo>
                  <a:lnTo>
                    <a:pt x="1048945" y="210193"/>
                  </a:lnTo>
                  <a:lnTo>
                    <a:pt x="1015830" y="174289"/>
                  </a:lnTo>
                  <a:lnTo>
                    <a:pt x="979926" y="141174"/>
                  </a:lnTo>
                  <a:lnTo>
                    <a:pt x="942072" y="111545"/>
                  </a:lnTo>
                  <a:lnTo>
                    <a:pt x="902486" y="85401"/>
                  </a:lnTo>
                  <a:lnTo>
                    <a:pt x="861383" y="62744"/>
                  </a:lnTo>
                  <a:lnTo>
                    <a:pt x="818981" y="43572"/>
                  </a:lnTo>
                  <a:lnTo>
                    <a:pt x="775496" y="27886"/>
                  </a:lnTo>
                  <a:lnTo>
                    <a:pt x="731145" y="15686"/>
                  </a:lnTo>
                  <a:lnTo>
                    <a:pt x="686144" y="6971"/>
                  </a:lnTo>
                  <a:lnTo>
                    <a:pt x="640710" y="1742"/>
                  </a:lnTo>
                  <a:lnTo>
                    <a:pt x="595060" y="0"/>
                  </a:lnTo>
                  <a:close/>
                </a:path>
              </a:pathLst>
            </a:custGeom>
            <a:solidFill>
              <a:srgbClr val="616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98122" y="3735993"/>
              <a:ext cx="525145" cy="608965"/>
            </a:xfrm>
            <a:custGeom>
              <a:avLst/>
              <a:gdLst/>
              <a:ahLst/>
              <a:cxnLst/>
              <a:rect l="l" t="t" r="r" b="b"/>
              <a:pathLst>
                <a:path w="525145" h="608964">
                  <a:moveTo>
                    <a:pt x="0" y="0"/>
                  </a:moveTo>
                  <a:lnTo>
                    <a:pt x="0" y="608897"/>
                  </a:lnTo>
                  <a:lnTo>
                    <a:pt x="524913" y="304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908064" y="6056522"/>
            <a:ext cx="471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46053" y="656067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767171"/>
                </a:solidFill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  <p:pic>
        <p:nvPicPr>
          <p:cNvPr id="13" name="12. Hypothermia Prevention and Treatment">
            <a:hlinkClick r:id="" action="ppaction://media"/>
            <a:extLst>
              <a:ext uri="{FF2B5EF4-FFF2-40B4-BE49-F238E27FC236}">
                <a16:creationId xmlns:a16="http://schemas.microsoft.com/office/drawing/2014/main" id="{C40E67C3-0BC1-CE07-CF38-462AFCE8F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928" y="1644747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33761" y="706992"/>
            <a:ext cx="3404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HYPOTHERMIA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11264" y="1429098"/>
            <a:ext cx="114300" cy="310515"/>
          </a:xfrm>
          <a:custGeom>
            <a:avLst/>
            <a:gdLst/>
            <a:ahLst/>
            <a:cxnLst/>
            <a:rect l="l" t="t" r="r" b="b"/>
            <a:pathLst>
              <a:path w="114300" h="310514">
                <a:moveTo>
                  <a:pt x="0" y="310074"/>
                </a:moveTo>
                <a:lnTo>
                  <a:pt x="0" y="0"/>
                </a:lnTo>
                <a:lnTo>
                  <a:pt x="114300" y="0"/>
                </a:lnTo>
                <a:lnTo>
                  <a:pt x="114300" y="310074"/>
                </a:lnTo>
                <a:lnTo>
                  <a:pt x="0" y="31007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11264" y="1846266"/>
            <a:ext cx="114300" cy="493395"/>
          </a:xfrm>
          <a:custGeom>
            <a:avLst/>
            <a:gdLst/>
            <a:ahLst/>
            <a:cxnLst/>
            <a:rect l="l" t="t" r="r" b="b"/>
            <a:pathLst>
              <a:path w="114300" h="493394">
                <a:moveTo>
                  <a:pt x="0" y="492912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2912"/>
                </a:lnTo>
                <a:lnTo>
                  <a:pt x="0" y="49291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72945" y="1721217"/>
            <a:ext cx="1765072" cy="15980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9346" y="3867001"/>
            <a:ext cx="1598065" cy="159806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822" y="1721217"/>
            <a:ext cx="1010420" cy="184073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238861" y="5076045"/>
            <a:ext cx="6496050" cy="925194"/>
            <a:chOff x="5238861" y="5076045"/>
            <a:chExt cx="6496050" cy="925194"/>
          </a:xfrm>
        </p:grpSpPr>
        <p:sp>
          <p:nvSpPr>
            <p:cNvPr id="11" name="object 11"/>
            <p:cNvSpPr/>
            <p:nvPr/>
          </p:nvSpPr>
          <p:spPr>
            <a:xfrm>
              <a:off x="5238861" y="5076045"/>
              <a:ext cx="6496050" cy="925194"/>
            </a:xfrm>
            <a:custGeom>
              <a:avLst/>
              <a:gdLst/>
              <a:ahLst/>
              <a:cxnLst/>
              <a:rect l="l" t="t" r="r" b="b"/>
              <a:pathLst>
                <a:path w="6496050" h="925195">
                  <a:moveTo>
                    <a:pt x="6389767" y="0"/>
                  </a:moveTo>
                  <a:lnTo>
                    <a:pt x="106169" y="0"/>
                  </a:lnTo>
                  <a:lnTo>
                    <a:pt x="64843" y="8343"/>
                  </a:lnTo>
                  <a:lnTo>
                    <a:pt x="31096" y="31096"/>
                  </a:lnTo>
                  <a:lnTo>
                    <a:pt x="8343" y="64843"/>
                  </a:lnTo>
                  <a:lnTo>
                    <a:pt x="0" y="106169"/>
                  </a:lnTo>
                  <a:lnTo>
                    <a:pt x="0" y="818572"/>
                  </a:lnTo>
                  <a:lnTo>
                    <a:pt x="8343" y="859897"/>
                  </a:lnTo>
                  <a:lnTo>
                    <a:pt x="31096" y="893645"/>
                  </a:lnTo>
                  <a:lnTo>
                    <a:pt x="64843" y="916398"/>
                  </a:lnTo>
                  <a:lnTo>
                    <a:pt x="106169" y="924741"/>
                  </a:lnTo>
                  <a:lnTo>
                    <a:pt x="6389767" y="924741"/>
                  </a:lnTo>
                  <a:lnTo>
                    <a:pt x="6431093" y="916398"/>
                  </a:lnTo>
                  <a:lnTo>
                    <a:pt x="6464840" y="893645"/>
                  </a:lnTo>
                  <a:lnTo>
                    <a:pt x="6487593" y="859897"/>
                  </a:lnTo>
                  <a:lnTo>
                    <a:pt x="6495936" y="818572"/>
                  </a:lnTo>
                  <a:lnTo>
                    <a:pt x="6495936" y="106169"/>
                  </a:lnTo>
                  <a:lnTo>
                    <a:pt x="6487593" y="64843"/>
                  </a:lnTo>
                  <a:lnTo>
                    <a:pt x="6464840" y="31096"/>
                  </a:lnTo>
                  <a:lnTo>
                    <a:pt x="6431093" y="8343"/>
                  </a:lnTo>
                  <a:lnTo>
                    <a:pt x="6389767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35532" y="5200635"/>
              <a:ext cx="482476" cy="42003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04850">
              <a:lnSpc>
                <a:spcPct val="143500"/>
              </a:lnSpc>
              <a:spcBef>
                <a:spcPts val="100"/>
              </a:spcBef>
            </a:pPr>
            <a:r>
              <a:rPr spc="-5" dirty="0"/>
              <a:t>Hypothermia </a:t>
            </a:r>
            <a:r>
              <a:rPr dirty="0"/>
              <a:t>is a decrease in core body </a:t>
            </a:r>
            <a:r>
              <a:rPr spc="-5" dirty="0"/>
              <a:t>temperature </a:t>
            </a:r>
            <a:r>
              <a:rPr spc="-490" dirty="0"/>
              <a:t> </a:t>
            </a:r>
            <a:r>
              <a:rPr spc="-5" dirty="0"/>
              <a:t>This</a:t>
            </a:r>
            <a:r>
              <a:rPr spc="-10" dirty="0"/>
              <a:t> </a:t>
            </a:r>
            <a:r>
              <a:rPr dirty="0"/>
              <a:t>can</a:t>
            </a:r>
            <a:r>
              <a:rPr spc="-5" dirty="0"/>
              <a:t> </a:t>
            </a:r>
            <a:r>
              <a:rPr dirty="0"/>
              <a:t>result</a:t>
            </a:r>
            <a:r>
              <a:rPr spc="-10" dirty="0"/>
              <a:t> </a:t>
            </a:r>
            <a:r>
              <a:rPr spc="-5" dirty="0"/>
              <a:t>from </a:t>
            </a:r>
            <a:r>
              <a:rPr dirty="0"/>
              <a:t>exposure</a:t>
            </a:r>
            <a:r>
              <a:rPr spc="-5" dirty="0"/>
              <a:t> to </a:t>
            </a:r>
            <a:r>
              <a:rPr dirty="0"/>
              <a:t>cold </a:t>
            </a:r>
            <a:r>
              <a:rPr spc="-25" dirty="0"/>
              <a:t>air,</a:t>
            </a:r>
            <a:r>
              <a:rPr spc="-10" dirty="0"/>
              <a:t> </a:t>
            </a:r>
            <a:r>
              <a:rPr spc="-5" dirty="0"/>
              <a:t>water</a:t>
            </a:r>
            <a:r>
              <a:rPr spc="-10" dirty="0"/>
              <a:t> </a:t>
            </a:r>
            <a:r>
              <a:rPr dirty="0"/>
              <a:t>in </a:t>
            </a:r>
            <a:r>
              <a:rPr spc="-5" dirty="0"/>
              <a:t>the</a:t>
            </a:r>
          </a:p>
          <a:p>
            <a:pPr marL="12700">
              <a:lnSpc>
                <a:spcPts val="2100"/>
              </a:lnSpc>
            </a:pPr>
            <a:r>
              <a:rPr spc="-5" dirty="0"/>
              <a:t>environment, </a:t>
            </a:r>
            <a:r>
              <a:rPr dirty="0"/>
              <a:t>or </a:t>
            </a:r>
            <a:r>
              <a:rPr spc="-5" dirty="0"/>
              <a:t>casualty</a:t>
            </a:r>
            <a:r>
              <a:rPr dirty="0"/>
              <a:t> being</a:t>
            </a:r>
            <a:r>
              <a:rPr spc="5" dirty="0"/>
              <a:t> </a:t>
            </a:r>
            <a:r>
              <a:rPr dirty="0"/>
              <a:t>placed</a:t>
            </a:r>
            <a:r>
              <a:rPr spc="5" dirty="0"/>
              <a:t> </a:t>
            </a:r>
            <a:r>
              <a:rPr dirty="0"/>
              <a:t>on </a:t>
            </a:r>
            <a:r>
              <a:rPr spc="-5" dirty="0"/>
              <a:t>cold/damp</a:t>
            </a:r>
            <a:r>
              <a:rPr spc="5" dirty="0"/>
              <a:t> </a:t>
            </a:r>
            <a:r>
              <a:rPr dirty="0"/>
              <a:t>ground</a:t>
            </a:r>
          </a:p>
          <a:p>
            <a:pPr marL="12700" marR="1059180">
              <a:lnSpc>
                <a:spcPts val="2100"/>
              </a:lnSpc>
              <a:spcBef>
                <a:spcPts val="1060"/>
              </a:spcBef>
            </a:pPr>
            <a:r>
              <a:rPr spc="-5" dirty="0"/>
              <a:t>In</a:t>
            </a:r>
            <a:r>
              <a:rPr dirty="0"/>
              <a:t> </a:t>
            </a:r>
            <a:r>
              <a:rPr spc="-5" dirty="0"/>
              <a:t>trauma, hypothermia</a:t>
            </a:r>
            <a:r>
              <a:rPr dirty="0"/>
              <a:t> can result</a:t>
            </a:r>
            <a:r>
              <a:rPr spc="-5" dirty="0"/>
              <a:t> from </a:t>
            </a:r>
            <a:r>
              <a:rPr dirty="0"/>
              <a:t>impaired </a:t>
            </a:r>
            <a:r>
              <a:rPr spc="5" dirty="0"/>
              <a:t> </a:t>
            </a:r>
            <a:r>
              <a:rPr dirty="0"/>
              <a:t>body</a:t>
            </a:r>
            <a:r>
              <a:rPr spc="-10" dirty="0"/>
              <a:t> </a:t>
            </a:r>
            <a:r>
              <a:rPr spc="-5" dirty="0"/>
              <a:t>thermoregulation </a:t>
            </a:r>
            <a:r>
              <a:rPr dirty="0"/>
              <a:t>due</a:t>
            </a:r>
            <a:r>
              <a:rPr spc="-5" dirty="0"/>
              <a:t> to </a:t>
            </a:r>
            <a:r>
              <a:rPr dirty="0"/>
              <a:t>bleeding</a:t>
            </a:r>
            <a:r>
              <a:rPr spc="-5" dirty="0"/>
              <a:t> </a:t>
            </a:r>
            <a:r>
              <a:rPr dirty="0"/>
              <a:t>and shock</a:t>
            </a:r>
          </a:p>
          <a:p>
            <a:pPr marL="12700" marR="653415">
              <a:lnSpc>
                <a:spcPts val="2100"/>
              </a:lnSpc>
              <a:spcBef>
                <a:spcPts val="1000"/>
              </a:spcBef>
            </a:pPr>
            <a:r>
              <a:rPr dirty="0"/>
              <a:t>Even a small decrease in core body </a:t>
            </a:r>
            <a:r>
              <a:rPr spc="-5" dirty="0"/>
              <a:t>temperature </a:t>
            </a:r>
            <a:r>
              <a:rPr dirty="0"/>
              <a:t> (below</a:t>
            </a:r>
            <a:r>
              <a:rPr spc="-10" dirty="0"/>
              <a:t> </a:t>
            </a:r>
            <a:r>
              <a:rPr dirty="0"/>
              <a:t>36</a:t>
            </a:r>
            <a:r>
              <a:rPr spc="-10" dirty="0"/>
              <a:t> </a:t>
            </a:r>
            <a:r>
              <a:rPr dirty="0"/>
              <a:t>degrees</a:t>
            </a:r>
            <a:r>
              <a:rPr spc="-15" dirty="0"/>
              <a:t> </a:t>
            </a:r>
            <a:r>
              <a:rPr dirty="0"/>
              <a:t>C</a:t>
            </a:r>
            <a:r>
              <a:rPr spc="-10" dirty="0"/>
              <a:t> </a:t>
            </a:r>
            <a:r>
              <a:rPr dirty="0"/>
              <a:t>or</a:t>
            </a:r>
            <a:r>
              <a:rPr spc="-10" dirty="0"/>
              <a:t> </a:t>
            </a:r>
            <a:r>
              <a:rPr spc="-5" dirty="0"/>
              <a:t>96.8</a:t>
            </a:r>
            <a:r>
              <a:rPr spc="-10" dirty="0"/>
              <a:t> </a:t>
            </a:r>
            <a:r>
              <a:rPr dirty="0"/>
              <a:t>degrees</a:t>
            </a:r>
            <a:r>
              <a:rPr spc="-15" dirty="0"/>
              <a:t> </a:t>
            </a:r>
            <a:r>
              <a:rPr spc="-5" dirty="0"/>
              <a:t>F)</a:t>
            </a:r>
            <a:r>
              <a:rPr spc="-15" dirty="0"/>
              <a:t> </a:t>
            </a:r>
            <a:r>
              <a:rPr dirty="0"/>
              <a:t>can</a:t>
            </a:r>
            <a:r>
              <a:rPr spc="-5" dirty="0"/>
              <a:t> </a:t>
            </a:r>
            <a:r>
              <a:rPr dirty="0"/>
              <a:t>increase </a:t>
            </a:r>
            <a:r>
              <a:rPr spc="-484" dirty="0"/>
              <a:t> </a:t>
            </a:r>
            <a:r>
              <a:rPr spc="-5" dirty="0"/>
              <a:t>mortality </a:t>
            </a:r>
            <a:r>
              <a:rPr dirty="0"/>
              <a:t>in </a:t>
            </a:r>
            <a:r>
              <a:rPr spc="-5" dirty="0"/>
              <a:t>trauma</a:t>
            </a:r>
            <a:r>
              <a:rPr dirty="0"/>
              <a:t> and burn </a:t>
            </a:r>
            <a:r>
              <a:rPr spc="-5" dirty="0"/>
              <a:t>casualties</a:t>
            </a:r>
          </a:p>
          <a:p>
            <a:pPr marL="12700" marR="120014">
              <a:lnSpc>
                <a:spcPts val="2100"/>
              </a:lnSpc>
              <a:spcBef>
                <a:spcPts val="1000"/>
              </a:spcBef>
            </a:pPr>
            <a:r>
              <a:rPr spc="-5" dirty="0"/>
              <a:t>The</a:t>
            </a:r>
            <a:r>
              <a:rPr dirty="0"/>
              <a:t> vicious</a:t>
            </a:r>
            <a:r>
              <a:rPr spc="-5" dirty="0"/>
              <a:t> </a:t>
            </a:r>
            <a:r>
              <a:rPr dirty="0"/>
              <a:t>cycle of acidosis,</a:t>
            </a:r>
            <a:r>
              <a:rPr spc="-5" dirty="0"/>
              <a:t> hypothermia</a:t>
            </a:r>
            <a:r>
              <a:rPr dirty="0"/>
              <a:t> and </a:t>
            </a:r>
            <a:r>
              <a:rPr spc="-5" dirty="0"/>
              <a:t>coagulation </a:t>
            </a:r>
            <a:r>
              <a:rPr spc="-484" dirty="0"/>
              <a:t> </a:t>
            </a:r>
            <a:r>
              <a:rPr spc="-5" dirty="0"/>
              <a:t>(lethal</a:t>
            </a:r>
            <a:r>
              <a:rPr spc="60" dirty="0"/>
              <a:t> </a:t>
            </a:r>
            <a:r>
              <a:rPr spc="-5" dirty="0"/>
              <a:t>triad),</a:t>
            </a:r>
            <a:r>
              <a:rPr spc="55" dirty="0"/>
              <a:t> </a:t>
            </a:r>
            <a:r>
              <a:rPr dirty="0"/>
              <a:t>requires</a:t>
            </a:r>
            <a:r>
              <a:rPr spc="55" dirty="0"/>
              <a:t> </a:t>
            </a:r>
            <a:r>
              <a:rPr spc="-5" dirty="0"/>
              <a:t>prevention</a:t>
            </a:r>
            <a:r>
              <a:rPr spc="60" dirty="0"/>
              <a:t> </a:t>
            </a:r>
            <a:r>
              <a:rPr dirty="0"/>
              <a:t>management</a:t>
            </a:r>
            <a:r>
              <a:rPr spc="55" dirty="0"/>
              <a:t> </a:t>
            </a:r>
            <a:r>
              <a:rPr spc="-5" dirty="0"/>
              <a:t>strategies </a:t>
            </a:r>
            <a:r>
              <a:rPr dirty="0"/>
              <a:t> at</a:t>
            </a:r>
            <a:r>
              <a:rPr spc="-10" dirty="0"/>
              <a:t> </a:t>
            </a:r>
            <a:r>
              <a:rPr dirty="0"/>
              <a:t>each level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50"/>
          </a:p>
          <a:p>
            <a:pPr marL="632460">
              <a:lnSpc>
                <a:spcPts val="1775"/>
              </a:lnSpc>
            </a:pPr>
            <a:r>
              <a:rPr sz="1600" b="1" spc="-15" dirty="0">
                <a:solidFill>
                  <a:srgbClr val="921928"/>
                </a:solidFill>
                <a:latin typeface="Arial"/>
                <a:cs typeface="Arial"/>
              </a:rPr>
              <a:t>IMPORTANT</a:t>
            </a:r>
            <a:r>
              <a:rPr sz="16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CONSIDERATIONS:</a:t>
            </a:r>
            <a:endParaRPr sz="1600">
              <a:latin typeface="Arial"/>
              <a:cs typeface="Arial"/>
            </a:endParaRPr>
          </a:p>
          <a:p>
            <a:pPr marL="632460" marR="375285">
              <a:lnSpc>
                <a:spcPts val="1630"/>
              </a:lnSpc>
              <a:spcBef>
                <a:spcPts val="150"/>
              </a:spcBef>
            </a:pPr>
            <a:r>
              <a:rPr sz="1600" spc="-5" dirty="0"/>
              <a:t>Hypothermia</a:t>
            </a:r>
            <a:r>
              <a:rPr sz="1600" dirty="0"/>
              <a:t> is</a:t>
            </a:r>
            <a:r>
              <a:rPr sz="1600" spc="-5" dirty="0"/>
              <a:t> </a:t>
            </a:r>
            <a:r>
              <a:rPr sz="1600" dirty="0"/>
              <a:t>a </a:t>
            </a:r>
            <a:r>
              <a:rPr sz="1600" spc="-5" dirty="0"/>
              <a:t>potential</a:t>
            </a:r>
            <a:r>
              <a:rPr sz="1600" dirty="0"/>
              <a:t> concern</a:t>
            </a:r>
            <a:r>
              <a:rPr sz="1600" spc="5" dirty="0"/>
              <a:t> </a:t>
            </a:r>
            <a:r>
              <a:rPr sz="1600" dirty="0"/>
              <a:t>in </a:t>
            </a:r>
            <a:r>
              <a:rPr sz="1600" spc="-5" dirty="0"/>
              <a:t>trauma</a:t>
            </a:r>
            <a:r>
              <a:rPr sz="1600" dirty="0"/>
              <a:t> even when </a:t>
            </a:r>
            <a:r>
              <a:rPr sz="1600" spc="-425" dirty="0"/>
              <a:t> </a:t>
            </a:r>
            <a:r>
              <a:rPr sz="1600" spc="-5" dirty="0"/>
              <a:t>operating </a:t>
            </a:r>
            <a:r>
              <a:rPr sz="1600" dirty="0"/>
              <a:t>in warm</a:t>
            </a:r>
            <a:r>
              <a:rPr sz="1600" spc="-5" dirty="0"/>
              <a:t> environments</a:t>
            </a:r>
            <a:endParaRPr sz="1600"/>
          </a:p>
        </p:txBody>
      </p:sp>
      <p:sp>
        <p:nvSpPr>
          <p:cNvPr id="14" name="object 14"/>
          <p:cNvSpPr/>
          <p:nvPr/>
        </p:nvSpPr>
        <p:spPr>
          <a:xfrm>
            <a:off x="5211264" y="3202070"/>
            <a:ext cx="114300" cy="753110"/>
          </a:xfrm>
          <a:custGeom>
            <a:avLst/>
            <a:gdLst/>
            <a:ahLst/>
            <a:cxnLst/>
            <a:rect l="l" t="t" r="r" b="b"/>
            <a:pathLst>
              <a:path w="114300" h="753110">
                <a:moveTo>
                  <a:pt x="0" y="753034"/>
                </a:moveTo>
                <a:lnTo>
                  <a:pt x="0" y="0"/>
                </a:lnTo>
                <a:lnTo>
                  <a:pt x="114300" y="0"/>
                </a:lnTo>
                <a:lnTo>
                  <a:pt x="114300" y="753034"/>
                </a:lnTo>
                <a:lnTo>
                  <a:pt x="0" y="75303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07462" y="2517649"/>
            <a:ext cx="114300" cy="493395"/>
          </a:xfrm>
          <a:custGeom>
            <a:avLst/>
            <a:gdLst/>
            <a:ahLst/>
            <a:cxnLst/>
            <a:rect l="l" t="t" r="r" b="b"/>
            <a:pathLst>
              <a:path w="114300" h="493394">
                <a:moveTo>
                  <a:pt x="0" y="492912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2912"/>
                </a:lnTo>
                <a:lnTo>
                  <a:pt x="0" y="49291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07462" y="4145303"/>
            <a:ext cx="114300" cy="753110"/>
          </a:xfrm>
          <a:custGeom>
            <a:avLst/>
            <a:gdLst/>
            <a:ahLst/>
            <a:cxnLst/>
            <a:rect l="l" t="t" r="r" b="b"/>
            <a:pathLst>
              <a:path w="114300" h="753110">
                <a:moveTo>
                  <a:pt x="0" y="753034"/>
                </a:moveTo>
                <a:lnTo>
                  <a:pt x="0" y="0"/>
                </a:lnTo>
                <a:lnTo>
                  <a:pt x="114300" y="0"/>
                </a:lnTo>
                <a:lnTo>
                  <a:pt x="114300" y="753034"/>
                </a:lnTo>
                <a:lnTo>
                  <a:pt x="0" y="75303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53077" y="6052272"/>
            <a:ext cx="646430" cy="648335"/>
          </a:xfrm>
          <a:custGeom>
            <a:avLst/>
            <a:gdLst/>
            <a:ahLst/>
            <a:cxnLst/>
            <a:rect l="l" t="t" r="r" b="b"/>
            <a:pathLst>
              <a:path w="646429" h="648334">
                <a:moveTo>
                  <a:pt x="345815" y="0"/>
                </a:moveTo>
                <a:lnTo>
                  <a:pt x="300616" y="0"/>
                </a:lnTo>
                <a:lnTo>
                  <a:pt x="255772" y="6286"/>
                </a:lnTo>
                <a:lnTo>
                  <a:pt x="211990" y="18859"/>
                </a:lnTo>
                <a:lnTo>
                  <a:pt x="169981" y="37719"/>
                </a:lnTo>
                <a:lnTo>
                  <a:pt x="130452" y="62866"/>
                </a:lnTo>
                <a:lnTo>
                  <a:pt x="94113" y="94299"/>
                </a:lnTo>
                <a:lnTo>
                  <a:pt x="62742" y="130711"/>
                </a:lnTo>
                <a:lnTo>
                  <a:pt x="37645" y="170318"/>
                </a:lnTo>
                <a:lnTo>
                  <a:pt x="18822" y="212411"/>
                </a:lnTo>
                <a:lnTo>
                  <a:pt x="6274" y="256279"/>
                </a:lnTo>
                <a:lnTo>
                  <a:pt x="0" y="301212"/>
                </a:lnTo>
                <a:lnTo>
                  <a:pt x="0" y="346501"/>
                </a:lnTo>
                <a:lnTo>
                  <a:pt x="6274" y="391434"/>
                </a:lnTo>
                <a:lnTo>
                  <a:pt x="18822" y="435303"/>
                </a:lnTo>
                <a:lnTo>
                  <a:pt x="37645" y="477395"/>
                </a:lnTo>
                <a:lnTo>
                  <a:pt x="62742" y="517003"/>
                </a:lnTo>
                <a:lnTo>
                  <a:pt x="94113" y="553414"/>
                </a:lnTo>
                <a:lnTo>
                  <a:pt x="130452" y="584847"/>
                </a:lnTo>
                <a:lnTo>
                  <a:pt x="169981" y="609994"/>
                </a:lnTo>
                <a:lnTo>
                  <a:pt x="211990" y="628854"/>
                </a:lnTo>
                <a:lnTo>
                  <a:pt x="255772" y="641427"/>
                </a:lnTo>
                <a:lnTo>
                  <a:pt x="300616" y="647714"/>
                </a:lnTo>
                <a:lnTo>
                  <a:pt x="345815" y="647714"/>
                </a:lnTo>
                <a:lnTo>
                  <a:pt x="390660" y="641427"/>
                </a:lnTo>
                <a:lnTo>
                  <a:pt x="434441" y="628854"/>
                </a:lnTo>
                <a:lnTo>
                  <a:pt x="476451" y="609994"/>
                </a:lnTo>
                <a:lnTo>
                  <a:pt x="515979" y="584847"/>
                </a:lnTo>
                <a:lnTo>
                  <a:pt x="552319" y="553414"/>
                </a:lnTo>
                <a:lnTo>
                  <a:pt x="583690" y="517003"/>
                </a:lnTo>
                <a:lnTo>
                  <a:pt x="608787" y="477395"/>
                </a:lnTo>
                <a:lnTo>
                  <a:pt x="627609" y="435303"/>
                </a:lnTo>
                <a:lnTo>
                  <a:pt x="640158" y="391434"/>
                </a:lnTo>
                <a:lnTo>
                  <a:pt x="646432" y="346501"/>
                </a:lnTo>
                <a:lnTo>
                  <a:pt x="646432" y="301212"/>
                </a:lnTo>
                <a:lnTo>
                  <a:pt x="640158" y="256279"/>
                </a:lnTo>
                <a:lnTo>
                  <a:pt x="627609" y="212411"/>
                </a:lnTo>
                <a:lnTo>
                  <a:pt x="608787" y="170318"/>
                </a:lnTo>
                <a:lnTo>
                  <a:pt x="583690" y="130711"/>
                </a:lnTo>
                <a:lnTo>
                  <a:pt x="552319" y="94299"/>
                </a:lnTo>
                <a:lnTo>
                  <a:pt x="515979" y="62866"/>
                </a:lnTo>
                <a:lnTo>
                  <a:pt x="476451" y="37719"/>
                </a:lnTo>
                <a:lnTo>
                  <a:pt x="434441" y="18859"/>
                </a:lnTo>
                <a:lnTo>
                  <a:pt x="390660" y="6286"/>
                </a:lnTo>
                <a:lnTo>
                  <a:pt x="345815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894327" y="6076091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60508" y="6088507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54064" y="710057"/>
            <a:ext cx="528383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948055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latin typeface="Arial"/>
                <a:cs typeface="Arial"/>
              </a:rPr>
              <a:t>HYPOTHERMIA </a:t>
            </a:r>
            <a:r>
              <a:rPr sz="3600" b="1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SIGNS</a:t>
            </a:r>
            <a:r>
              <a:rPr sz="3600" b="1" spc="-16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AND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921928"/>
                </a:solidFill>
                <a:latin typeface="Arial"/>
                <a:cs typeface="Arial"/>
              </a:rPr>
              <a:t>SYMPTOMS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1433" y="1692834"/>
            <a:ext cx="5680551" cy="420947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161538" y="4890882"/>
            <a:ext cx="5595620" cy="936625"/>
            <a:chOff x="6161538" y="4890882"/>
            <a:chExt cx="5595620" cy="936625"/>
          </a:xfrm>
        </p:grpSpPr>
        <p:sp>
          <p:nvSpPr>
            <p:cNvPr id="7" name="object 7"/>
            <p:cNvSpPr/>
            <p:nvPr/>
          </p:nvSpPr>
          <p:spPr>
            <a:xfrm>
              <a:off x="6161538" y="4890882"/>
              <a:ext cx="5595620" cy="936625"/>
            </a:xfrm>
            <a:custGeom>
              <a:avLst/>
              <a:gdLst/>
              <a:ahLst/>
              <a:cxnLst/>
              <a:rect l="l" t="t" r="r" b="b"/>
              <a:pathLst>
                <a:path w="5595620" h="936625">
                  <a:moveTo>
                    <a:pt x="5487563" y="0"/>
                  </a:moveTo>
                  <a:lnTo>
                    <a:pt x="107461" y="0"/>
                  </a:lnTo>
                  <a:lnTo>
                    <a:pt x="65632" y="8444"/>
                  </a:lnTo>
                  <a:lnTo>
                    <a:pt x="31474" y="31475"/>
                  </a:lnTo>
                  <a:lnTo>
                    <a:pt x="8444" y="65633"/>
                  </a:lnTo>
                  <a:lnTo>
                    <a:pt x="0" y="107462"/>
                  </a:lnTo>
                  <a:lnTo>
                    <a:pt x="0" y="828537"/>
                  </a:lnTo>
                  <a:lnTo>
                    <a:pt x="8444" y="870366"/>
                  </a:lnTo>
                  <a:lnTo>
                    <a:pt x="31474" y="904524"/>
                  </a:lnTo>
                  <a:lnTo>
                    <a:pt x="65632" y="927554"/>
                  </a:lnTo>
                  <a:lnTo>
                    <a:pt x="107461" y="935999"/>
                  </a:lnTo>
                  <a:lnTo>
                    <a:pt x="5487563" y="935999"/>
                  </a:lnTo>
                  <a:lnTo>
                    <a:pt x="5529392" y="927554"/>
                  </a:lnTo>
                  <a:lnTo>
                    <a:pt x="5563550" y="904524"/>
                  </a:lnTo>
                  <a:lnTo>
                    <a:pt x="5586580" y="870366"/>
                  </a:lnTo>
                  <a:lnTo>
                    <a:pt x="5595025" y="828537"/>
                  </a:lnTo>
                  <a:lnTo>
                    <a:pt x="5595025" y="107462"/>
                  </a:lnTo>
                  <a:lnTo>
                    <a:pt x="5586580" y="65633"/>
                  </a:lnTo>
                  <a:lnTo>
                    <a:pt x="5563550" y="31475"/>
                  </a:lnTo>
                  <a:lnTo>
                    <a:pt x="5529392" y="8444"/>
                  </a:lnTo>
                  <a:lnTo>
                    <a:pt x="5487563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3493" y="5021189"/>
              <a:ext cx="511951" cy="4456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11662" y="1875843"/>
            <a:ext cx="5100955" cy="38017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420370">
              <a:lnSpc>
                <a:spcPts val="2300"/>
              </a:lnSpc>
              <a:spcBef>
                <a:spcPts val="260"/>
              </a:spcBef>
            </a:pPr>
            <a:r>
              <a:rPr sz="2000" spc="-5" dirty="0">
                <a:latin typeface="Arial MT"/>
                <a:cs typeface="Arial MT"/>
              </a:rPr>
              <a:t>Maintain </a:t>
            </a:r>
            <a:r>
              <a:rPr sz="2000" dirty="0">
                <a:latin typeface="Arial MT"/>
                <a:cs typeface="Arial MT"/>
              </a:rPr>
              <a:t>a high index of suspicion when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operating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cold,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wet,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windy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environment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000" b="1" spc="-5" dirty="0">
                <a:latin typeface="Arial"/>
                <a:cs typeface="Arial"/>
              </a:rPr>
              <a:t>SHIVERING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mild</a:t>
            </a:r>
            <a:r>
              <a:rPr sz="2000" spc="-5" dirty="0">
                <a:latin typeface="Arial MT"/>
                <a:cs typeface="Arial MT"/>
              </a:rPr>
              <a:t> hypothermia</a:t>
            </a:r>
            <a:endParaRPr sz="2000">
              <a:latin typeface="Arial MT"/>
              <a:cs typeface="Arial MT"/>
            </a:endParaRPr>
          </a:p>
          <a:p>
            <a:pPr marL="12700" marR="1209040">
              <a:lnSpc>
                <a:spcPts val="2300"/>
              </a:lnSpc>
              <a:spcBef>
                <a:spcPts val="1060"/>
              </a:spcBef>
            </a:pPr>
            <a:r>
              <a:rPr sz="2000" b="1" spc="-5" dirty="0">
                <a:latin typeface="Arial"/>
                <a:cs typeface="Arial"/>
              </a:rPr>
              <a:t>CONFUSION</a:t>
            </a:r>
            <a:r>
              <a:rPr sz="2000" spc="-5" dirty="0">
                <a:latin typeface="Arial MT"/>
                <a:cs typeface="Arial MT"/>
              </a:rPr>
              <a:t>, </a:t>
            </a:r>
            <a:r>
              <a:rPr sz="2000" b="1" spc="-25" dirty="0">
                <a:latin typeface="Arial"/>
                <a:cs typeface="Arial"/>
              </a:rPr>
              <a:t>DISORIENTATION</a:t>
            </a:r>
            <a:r>
              <a:rPr sz="2000" spc="-25" dirty="0">
                <a:latin typeface="Arial MT"/>
                <a:cs typeface="Arial MT"/>
              </a:rPr>
              <a:t>,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SLURRED </a:t>
            </a:r>
            <a:r>
              <a:rPr sz="2000" b="1" dirty="0">
                <a:latin typeface="Arial"/>
                <a:cs typeface="Arial"/>
              </a:rPr>
              <a:t>SPEECH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50"/>
              </a:lnSpc>
              <a:spcBef>
                <a:spcPts val="840"/>
              </a:spcBef>
            </a:pPr>
            <a:r>
              <a:rPr sz="2000" b="1" spc="-20" dirty="0">
                <a:latin typeface="Arial"/>
                <a:cs typeface="Arial"/>
              </a:rPr>
              <a:t>BREATHING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SLOWS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with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DECREASED</a:t>
            </a:r>
            <a:endParaRPr sz="2000">
              <a:latin typeface="Arial"/>
              <a:cs typeface="Arial"/>
            </a:endParaRPr>
          </a:p>
          <a:p>
            <a:pPr marL="12700" marR="741680">
              <a:lnSpc>
                <a:spcPts val="2300"/>
              </a:lnSpc>
              <a:spcBef>
                <a:spcPts val="110"/>
              </a:spcBef>
            </a:pPr>
            <a:r>
              <a:rPr sz="2000" b="1" spc="-25" dirty="0">
                <a:latin typeface="Arial"/>
                <a:cs typeface="Arial"/>
              </a:rPr>
              <a:t>RESPIRATORY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DRIVE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moderate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severe</a:t>
            </a:r>
            <a:r>
              <a:rPr sz="2000" spc="-5" dirty="0">
                <a:latin typeface="Arial MT"/>
                <a:cs typeface="Arial MT"/>
              </a:rPr>
              <a:t> hypothermia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Arial MT"/>
              <a:cs typeface="Arial MT"/>
            </a:endParaRPr>
          </a:p>
          <a:p>
            <a:pPr marL="592455" marR="5080">
              <a:lnSpc>
                <a:spcPts val="1630"/>
              </a:lnSpc>
            </a:pPr>
            <a:r>
              <a:rPr sz="1600" b="1" dirty="0">
                <a:latin typeface="Arial"/>
                <a:cs typeface="Arial"/>
              </a:rPr>
              <a:t>ALL </a:t>
            </a:r>
            <a:r>
              <a:rPr sz="1600" spc="-5" dirty="0">
                <a:latin typeface="Arial MT"/>
                <a:cs typeface="Arial MT"/>
              </a:rPr>
              <a:t>trauma casualties </a:t>
            </a:r>
            <a:r>
              <a:rPr sz="1600" dirty="0">
                <a:latin typeface="Arial MT"/>
                <a:cs typeface="Arial MT"/>
              </a:rPr>
              <a:t>in shock or at risk of shock </a:t>
            </a:r>
            <a:r>
              <a:rPr sz="1600" spc="-434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are at risk</a:t>
            </a:r>
            <a:r>
              <a:rPr sz="1600" spc="-5" dirty="0">
                <a:latin typeface="Arial MT"/>
                <a:cs typeface="Arial MT"/>
              </a:rPr>
              <a:t> for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trauma-induced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hypothermia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even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when</a:t>
            </a:r>
            <a:r>
              <a:rPr sz="1600" spc="-5" dirty="0">
                <a:latin typeface="Arial MT"/>
                <a:cs typeface="Arial MT"/>
              </a:rPr>
              <a:t> operating</a:t>
            </a:r>
            <a:r>
              <a:rPr sz="1600" dirty="0">
                <a:latin typeface="Arial MT"/>
                <a:cs typeface="Arial MT"/>
              </a:rPr>
              <a:t> in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warm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environment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53052" y="3108679"/>
            <a:ext cx="114300" cy="542290"/>
          </a:xfrm>
          <a:custGeom>
            <a:avLst/>
            <a:gdLst/>
            <a:ahLst/>
            <a:cxnLst/>
            <a:rect l="l" t="t" r="r" b="b"/>
            <a:pathLst>
              <a:path w="114300" h="542289">
                <a:moveTo>
                  <a:pt x="0" y="54210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42106"/>
                </a:lnTo>
                <a:lnTo>
                  <a:pt x="0" y="54210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53345" y="3874834"/>
            <a:ext cx="114300" cy="792480"/>
          </a:xfrm>
          <a:custGeom>
            <a:avLst/>
            <a:gdLst/>
            <a:ahLst/>
            <a:cxnLst/>
            <a:rect l="l" t="t" r="r" b="b"/>
            <a:pathLst>
              <a:path w="114300" h="792479">
                <a:moveTo>
                  <a:pt x="0" y="792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792000"/>
                </a:lnTo>
                <a:lnTo>
                  <a:pt x="0" y="792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53052" y="2606331"/>
            <a:ext cx="114300" cy="360045"/>
          </a:xfrm>
          <a:custGeom>
            <a:avLst/>
            <a:gdLst/>
            <a:ahLst/>
            <a:cxnLst/>
            <a:rect l="l" t="t" r="r" b="b"/>
            <a:pathLst>
              <a:path w="114300" h="360044">
                <a:moveTo>
                  <a:pt x="0" y="360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0000"/>
                </a:lnTo>
                <a:lnTo>
                  <a:pt x="0" y="360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53052" y="1903683"/>
            <a:ext cx="114300" cy="612140"/>
          </a:xfrm>
          <a:custGeom>
            <a:avLst/>
            <a:gdLst/>
            <a:ahLst/>
            <a:cxnLst/>
            <a:rect l="l" t="t" r="r" b="b"/>
            <a:pathLst>
              <a:path w="114300" h="612139">
                <a:moveTo>
                  <a:pt x="0" y="612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3077" y="6052272"/>
            <a:ext cx="646430" cy="648335"/>
          </a:xfrm>
          <a:custGeom>
            <a:avLst/>
            <a:gdLst/>
            <a:ahLst/>
            <a:cxnLst/>
            <a:rect l="l" t="t" r="r" b="b"/>
            <a:pathLst>
              <a:path w="646429" h="648334">
                <a:moveTo>
                  <a:pt x="345815" y="0"/>
                </a:moveTo>
                <a:lnTo>
                  <a:pt x="300616" y="0"/>
                </a:lnTo>
                <a:lnTo>
                  <a:pt x="255772" y="6286"/>
                </a:lnTo>
                <a:lnTo>
                  <a:pt x="211990" y="18859"/>
                </a:lnTo>
                <a:lnTo>
                  <a:pt x="169981" y="37719"/>
                </a:lnTo>
                <a:lnTo>
                  <a:pt x="130452" y="62866"/>
                </a:lnTo>
                <a:lnTo>
                  <a:pt x="94113" y="94299"/>
                </a:lnTo>
                <a:lnTo>
                  <a:pt x="62742" y="130711"/>
                </a:lnTo>
                <a:lnTo>
                  <a:pt x="37645" y="170318"/>
                </a:lnTo>
                <a:lnTo>
                  <a:pt x="18822" y="212411"/>
                </a:lnTo>
                <a:lnTo>
                  <a:pt x="6274" y="256279"/>
                </a:lnTo>
                <a:lnTo>
                  <a:pt x="0" y="301212"/>
                </a:lnTo>
                <a:lnTo>
                  <a:pt x="0" y="346501"/>
                </a:lnTo>
                <a:lnTo>
                  <a:pt x="6274" y="391434"/>
                </a:lnTo>
                <a:lnTo>
                  <a:pt x="18822" y="435303"/>
                </a:lnTo>
                <a:lnTo>
                  <a:pt x="37645" y="477395"/>
                </a:lnTo>
                <a:lnTo>
                  <a:pt x="62742" y="517003"/>
                </a:lnTo>
                <a:lnTo>
                  <a:pt x="94113" y="553414"/>
                </a:lnTo>
                <a:lnTo>
                  <a:pt x="130452" y="584847"/>
                </a:lnTo>
                <a:lnTo>
                  <a:pt x="169981" y="609994"/>
                </a:lnTo>
                <a:lnTo>
                  <a:pt x="211990" y="628854"/>
                </a:lnTo>
                <a:lnTo>
                  <a:pt x="255772" y="641427"/>
                </a:lnTo>
                <a:lnTo>
                  <a:pt x="300616" y="647714"/>
                </a:lnTo>
                <a:lnTo>
                  <a:pt x="345815" y="647714"/>
                </a:lnTo>
                <a:lnTo>
                  <a:pt x="390660" y="641427"/>
                </a:lnTo>
                <a:lnTo>
                  <a:pt x="434441" y="628854"/>
                </a:lnTo>
                <a:lnTo>
                  <a:pt x="476451" y="609994"/>
                </a:lnTo>
                <a:lnTo>
                  <a:pt x="515979" y="584847"/>
                </a:lnTo>
                <a:lnTo>
                  <a:pt x="552319" y="553414"/>
                </a:lnTo>
                <a:lnTo>
                  <a:pt x="583690" y="517003"/>
                </a:lnTo>
                <a:lnTo>
                  <a:pt x="608787" y="477395"/>
                </a:lnTo>
                <a:lnTo>
                  <a:pt x="627609" y="435303"/>
                </a:lnTo>
                <a:lnTo>
                  <a:pt x="640158" y="391434"/>
                </a:lnTo>
                <a:lnTo>
                  <a:pt x="646432" y="346501"/>
                </a:lnTo>
                <a:lnTo>
                  <a:pt x="646432" y="301212"/>
                </a:lnTo>
                <a:lnTo>
                  <a:pt x="640158" y="256279"/>
                </a:lnTo>
                <a:lnTo>
                  <a:pt x="627609" y="212411"/>
                </a:lnTo>
                <a:lnTo>
                  <a:pt x="608787" y="170318"/>
                </a:lnTo>
                <a:lnTo>
                  <a:pt x="583690" y="130711"/>
                </a:lnTo>
                <a:lnTo>
                  <a:pt x="552319" y="94299"/>
                </a:lnTo>
                <a:lnTo>
                  <a:pt x="515979" y="62866"/>
                </a:lnTo>
                <a:lnTo>
                  <a:pt x="476451" y="37719"/>
                </a:lnTo>
                <a:lnTo>
                  <a:pt x="434441" y="18859"/>
                </a:lnTo>
                <a:lnTo>
                  <a:pt x="390660" y="6286"/>
                </a:lnTo>
                <a:lnTo>
                  <a:pt x="345815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94327" y="6076091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0508" y="6088507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3533" y="275651"/>
            <a:ext cx="61652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12: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Hypothermia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Prevention and </a:t>
            </a:r>
            <a:r>
              <a:rPr sz="2000" b="1" spc="-15" dirty="0">
                <a:solidFill>
                  <a:srgbClr val="767171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322427" y="2194186"/>
            <a:ext cx="3547745" cy="2850515"/>
          </a:xfrm>
          <a:custGeom>
            <a:avLst/>
            <a:gdLst/>
            <a:ahLst/>
            <a:cxnLst/>
            <a:rect l="l" t="t" r="r" b="b"/>
            <a:pathLst>
              <a:path w="3547745" h="2850515">
                <a:moveTo>
                  <a:pt x="1773571" y="0"/>
                </a:moveTo>
                <a:lnTo>
                  <a:pt x="3547143" y="2850360"/>
                </a:lnTo>
                <a:lnTo>
                  <a:pt x="0" y="2850360"/>
                </a:lnTo>
                <a:lnTo>
                  <a:pt x="1773571" y="0"/>
                </a:lnTo>
                <a:close/>
              </a:path>
            </a:pathLst>
          </a:custGeom>
          <a:ln w="266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93682" y="710544"/>
            <a:ext cx="1884045" cy="596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260350">
              <a:lnSpc>
                <a:spcPts val="2080"/>
              </a:lnSpc>
              <a:spcBef>
                <a:spcPts val="450"/>
              </a:spcBef>
            </a:pPr>
            <a:r>
              <a:rPr spc="-10" dirty="0">
                <a:solidFill>
                  <a:srgbClr val="921928"/>
                </a:solidFill>
              </a:rPr>
              <a:t>TRAUMA’S </a:t>
            </a:r>
            <a:r>
              <a:rPr spc="-5" dirty="0">
                <a:solidFill>
                  <a:srgbClr val="921928"/>
                </a:solidFill>
              </a:rPr>
              <a:t> </a:t>
            </a:r>
            <a:r>
              <a:rPr spc="5" dirty="0">
                <a:solidFill>
                  <a:srgbClr val="000000"/>
                </a:solidFill>
              </a:rPr>
              <a:t>LETHAL</a:t>
            </a:r>
            <a:r>
              <a:rPr spc="-95" dirty="0">
                <a:solidFill>
                  <a:srgbClr val="000000"/>
                </a:solidFill>
              </a:rPr>
              <a:t> </a:t>
            </a:r>
            <a:r>
              <a:rPr spc="5" dirty="0">
                <a:solidFill>
                  <a:srgbClr val="000000"/>
                </a:solidFill>
              </a:rPr>
              <a:t>TRIAD</a:t>
            </a:r>
          </a:p>
        </p:txBody>
      </p:sp>
      <p:sp>
        <p:nvSpPr>
          <p:cNvPr id="6" name="object 6"/>
          <p:cNvSpPr txBox="1"/>
          <p:nvPr/>
        </p:nvSpPr>
        <p:spPr>
          <a:xfrm rot="18180000">
            <a:off x="3346357" y="3197131"/>
            <a:ext cx="3037212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4800" b="1" spc="-89" baseline="-2604" dirty="0">
                <a:solidFill>
                  <a:srgbClr val="921928"/>
                </a:solidFill>
                <a:latin typeface="Arial"/>
                <a:cs typeface="Arial"/>
              </a:rPr>
              <a:t>H</a:t>
            </a:r>
            <a:r>
              <a:rPr sz="4800" b="1" baseline="-1736" dirty="0">
                <a:solidFill>
                  <a:srgbClr val="921928"/>
                </a:solidFill>
                <a:latin typeface="Arial"/>
                <a:cs typeface="Arial"/>
              </a:rPr>
              <a:t>YP</a:t>
            </a:r>
            <a:r>
              <a:rPr sz="4800" b="1" spc="-89" baseline="-1736" dirty="0">
                <a:solidFill>
                  <a:srgbClr val="921928"/>
                </a:solidFill>
                <a:latin typeface="Arial"/>
                <a:cs typeface="Arial"/>
              </a:rPr>
              <a:t>O</a:t>
            </a:r>
            <a:r>
              <a:rPr sz="3200" b="1" spc="-60" dirty="0">
                <a:solidFill>
                  <a:srgbClr val="921928"/>
                </a:solidFill>
                <a:latin typeface="Arial"/>
                <a:cs typeface="Arial"/>
              </a:rPr>
              <a:t>TH</a:t>
            </a:r>
            <a:r>
              <a:rPr sz="3200" b="1" dirty="0">
                <a:solidFill>
                  <a:srgbClr val="921928"/>
                </a:solidFill>
                <a:latin typeface="Arial"/>
                <a:cs typeface="Arial"/>
              </a:rPr>
              <a:t>E</a:t>
            </a:r>
            <a:r>
              <a:rPr sz="3200" b="1" spc="-60" dirty="0">
                <a:solidFill>
                  <a:srgbClr val="921928"/>
                </a:solidFill>
                <a:latin typeface="Arial"/>
                <a:cs typeface="Arial"/>
              </a:rPr>
              <a:t>R</a:t>
            </a:r>
            <a:r>
              <a:rPr sz="4800" b="1" baseline="2604" dirty="0">
                <a:solidFill>
                  <a:srgbClr val="921928"/>
                </a:solidFill>
                <a:latin typeface="Arial"/>
                <a:cs typeface="Arial"/>
              </a:rPr>
              <a:t>M</a:t>
            </a:r>
            <a:r>
              <a:rPr sz="4800" b="1" spc="-89" baseline="2604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4800" b="1" baseline="3472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endParaRPr sz="4800" baseline="3472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3480000">
            <a:off x="5725997" y="3333760"/>
            <a:ext cx="3420841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dirty="0">
                <a:solidFill>
                  <a:srgbClr val="767171"/>
                </a:solidFill>
                <a:latin typeface="Arial"/>
                <a:cs typeface="Arial"/>
              </a:rPr>
              <a:t>COAGUL</a:t>
            </a:r>
            <a:r>
              <a:rPr sz="3200" b="1" spc="-10" dirty="0">
                <a:solidFill>
                  <a:srgbClr val="767171"/>
                </a:solidFill>
                <a:latin typeface="Arial"/>
                <a:cs typeface="Arial"/>
              </a:rPr>
              <a:t>O</a:t>
            </a:r>
            <a:r>
              <a:rPr sz="3200" b="1" spc="-245" dirty="0">
                <a:solidFill>
                  <a:srgbClr val="767171"/>
                </a:solidFill>
                <a:latin typeface="Arial"/>
                <a:cs typeface="Arial"/>
              </a:rPr>
              <a:t>PA</a:t>
            </a:r>
            <a:r>
              <a:rPr sz="3200" b="1" dirty="0">
                <a:solidFill>
                  <a:srgbClr val="767171"/>
                </a:solidFill>
                <a:latin typeface="Arial"/>
                <a:cs typeface="Arial"/>
              </a:rPr>
              <a:t>THY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7510" y="5113339"/>
            <a:ext cx="199008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767171"/>
                </a:solidFill>
                <a:latin typeface="Arial"/>
                <a:cs typeface="Arial"/>
              </a:rPr>
              <a:t>ACIDOSIS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9153" y="1730196"/>
            <a:ext cx="1496320" cy="415949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050097" y="2064603"/>
            <a:ext cx="2439670" cy="303530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800" b="1" spc="-5" dirty="0">
                <a:latin typeface="Arial"/>
                <a:cs typeface="Arial"/>
              </a:rPr>
              <a:t>Environmental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factors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  <a:spcBef>
                <a:spcPts val="1140"/>
              </a:spcBef>
            </a:pPr>
            <a:r>
              <a:rPr sz="1800" b="1" spc="-5" dirty="0">
                <a:latin typeface="Arial"/>
                <a:cs typeface="Arial"/>
              </a:rPr>
              <a:t>Physiologic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response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dirty="0">
                <a:latin typeface="Arial MT"/>
                <a:cs typeface="Arial MT"/>
              </a:rPr>
              <a:t>to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BLOOD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LOSS</a:t>
            </a:r>
            <a:endParaRPr sz="1800">
              <a:latin typeface="Arial"/>
              <a:cs typeface="Arial"/>
            </a:endParaRPr>
          </a:p>
          <a:p>
            <a:pPr marL="12700" marR="602615">
              <a:lnSpc>
                <a:spcPts val="2100"/>
              </a:lnSpc>
              <a:spcBef>
                <a:spcPts val="1260"/>
              </a:spcBef>
            </a:pPr>
            <a:r>
              <a:rPr sz="1800" b="1" spc="-5" dirty="0">
                <a:latin typeface="Arial"/>
                <a:cs typeface="Arial"/>
              </a:rPr>
              <a:t>Clotting factor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dysfunction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from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1200"/>
              </a:spcBef>
            </a:pPr>
            <a:r>
              <a:rPr sz="1800" spc="-5" dirty="0">
                <a:latin typeface="Arial MT"/>
                <a:cs typeface="Arial MT"/>
              </a:rPr>
              <a:t>Casualties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BURNS </a:t>
            </a:r>
            <a:r>
              <a:rPr sz="1800" b="1" spc="-484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are also at </a:t>
            </a:r>
            <a:r>
              <a:rPr sz="1800" b="1" dirty="0">
                <a:latin typeface="Arial"/>
                <a:cs typeface="Arial"/>
              </a:rPr>
              <a:t>increased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risk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42334" y="2243040"/>
            <a:ext cx="114300" cy="259715"/>
          </a:xfrm>
          <a:custGeom>
            <a:avLst/>
            <a:gdLst/>
            <a:ahLst/>
            <a:cxnLst/>
            <a:rect l="l" t="t" r="r" b="b"/>
            <a:pathLst>
              <a:path w="114300" h="259714">
                <a:moveTo>
                  <a:pt x="0" y="259666"/>
                </a:moveTo>
                <a:lnTo>
                  <a:pt x="0" y="0"/>
                </a:lnTo>
                <a:lnTo>
                  <a:pt x="114300" y="0"/>
                </a:lnTo>
                <a:lnTo>
                  <a:pt x="114300" y="259666"/>
                </a:lnTo>
                <a:lnTo>
                  <a:pt x="0" y="25966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42334" y="2696219"/>
            <a:ext cx="114300" cy="496570"/>
          </a:xfrm>
          <a:custGeom>
            <a:avLst/>
            <a:gdLst/>
            <a:ahLst/>
            <a:cxnLst/>
            <a:rect l="l" t="t" r="r" b="b"/>
            <a:pathLst>
              <a:path w="114300" h="496569">
                <a:moveTo>
                  <a:pt x="0" y="495993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5993"/>
                </a:lnTo>
                <a:lnTo>
                  <a:pt x="0" y="49599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50256" y="3346353"/>
            <a:ext cx="114300" cy="789940"/>
          </a:xfrm>
          <a:custGeom>
            <a:avLst/>
            <a:gdLst/>
            <a:ahLst/>
            <a:cxnLst/>
            <a:rect l="l" t="t" r="r" b="b"/>
            <a:pathLst>
              <a:path w="114300" h="789939">
                <a:moveTo>
                  <a:pt x="0" y="789452"/>
                </a:moveTo>
                <a:lnTo>
                  <a:pt x="0" y="0"/>
                </a:lnTo>
                <a:lnTo>
                  <a:pt x="114300" y="0"/>
                </a:lnTo>
                <a:lnTo>
                  <a:pt x="114300" y="789452"/>
                </a:lnTo>
                <a:lnTo>
                  <a:pt x="0" y="78945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63034" y="4355401"/>
            <a:ext cx="114300" cy="789940"/>
          </a:xfrm>
          <a:custGeom>
            <a:avLst/>
            <a:gdLst/>
            <a:ahLst/>
            <a:cxnLst/>
            <a:rect l="l" t="t" r="r" b="b"/>
            <a:pathLst>
              <a:path w="114300" h="789939">
                <a:moveTo>
                  <a:pt x="0" y="789452"/>
                </a:moveTo>
                <a:lnTo>
                  <a:pt x="0" y="0"/>
                </a:lnTo>
                <a:lnTo>
                  <a:pt x="114300" y="0"/>
                </a:lnTo>
                <a:lnTo>
                  <a:pt x="114300" y="789452"/>
                </a:lnTo>
                <a:lnTo>
                  <a:pt x="0" y="78945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53077" y="6052272"/>
            <a:ext cx="646430" cy="648335"/>
          </a:xfrm>
          <a:custGeom>
            <a:avLst/>
            <a:gdLst/>
            <a:ahLst/>
            <a:cxnLst/>
            <a:rect l="l" t="t" r="r" b="b"/>
            <a:pathLst>
              <a:path w="646429" h="648334">
                <a:moveTo>
                  <a:pt x="345815" y="0"/>
                </a:moveTo>
                <a:lnTo>
                  <a:pt x="300616" y="0"/>
                </a:lnTo>
                <a:lnTo>
                  <a:pt x="255772" y="6286"/>
                </a:lnTo>
                <a:lnTo>
                  <a:pt x="211990" y="18859"/>
                </a:lnTo>
                <a:lnTo>
                  <a:pt x="169981" y="37719"/>
                </a:lnTo>
                <a:lnTo>
                  <a:pt x="130452" y="62866"/>
                </a:lnTo>
                <a:lnTo>
                  <a:pt x="94113" y="94299"/>
                </a:lnTo>
                <a:lnTo>
                  <a:pt x="62742" y="130711"/>
                </a:lnTo>
                <a:lnTo>
                  <a:pt x="37645" y="170318"/>
                </a:lnTo>
                <a:lnTo>
                  <a:pt x="18822" y="212411"/>
                </a:lnTo>
                <a:lnTo>
                  <a:pt x="6274" y="256279"/>
                </a:lnTo>
                <a:lnTo>
                  <a:pt x="0" y="301212"/>
                </a:lnTo>
                <a:lnTo>
                  <a:pt x="0" y="346501"/>
                </a:lnTo>
                <a:lnTo>
                  <a:pt x="6274" y="391434"/>
                </a:lnTo>
                <a:lnTo>
                  <a:pt x="18822" y="435303"/>
                </a:lnTo>
                <a:lnTo>
                  <a:pt x="37645" y="477395"/>
                </a:lnTo>
                <a:lnTo>
                  <a:pt x="62742" y="517003"/>
                </a:lnTo>
                <a:lnTo>
                  <a:pt x="94113" y="553414"/>
                </a:lnTo>
                <a:lnTo>
                  <a:pt x="130452" y="584847"/>
                </a:lnTo>
                <a:lnTo>
                  <a:pt x="169981" y="609994"/>
                </a:lnTo>
                <a:lnTo>
                  <a:pt x="211990" y="628854"/>
                </a:lnTo>
                <a:lnTo>
                  <a:pt x="255772" y="641427"/>
                </a:lnTo>
                <a:lnTo>
                  <a:pt x="300616" y="647714"/>
                </a:lnTo>
                <a:lnTo>
                  <a:pt x="345815" y="647714"/>
                </a:lnTo>
                <a:lnTo>
                  <a:pt x="390660" y="641427"/>
                </a:lnTo>
                <a:lnTo>
                  <a:pt x="434441" y="628854"/>
                </a:lnTo>
                <a:lnTo>
                  <a:pt x="476451" y="609994"/>
                </a:lnTo>
                <a:lnTo>
                  <a:pt x="515979" y="584847"/>
                </a:lnTo>
                <a:lnTo>
                  <a:pt x="552319" y="553414"/>
                </a:lnTo>
                <a:lnTo>
                  <a:pt x="583690" y="517003"/>
                </a:lnTo>
                <a:lnTo>
                  <a:pt x="608787" y="477395"/>
                </a:lnTo>
                <a:lnTo>
                  <a:pt x="627609" y="435303"/>
                </a:lnTo>
                <a:lnTo>
                  <a:pt x="640158" y="391434"/>
                </a:lnTo>
                <a:lnTo>
                  <a:pt x="646432" y="346501"/>
                </a:lnTo>
                <a:lnTo>
                  <a:pt x="646432" y="301212"/>
                </a:lnTo>
                <a:lnTo>
                  <a:pt x="640158" y="256279"/>
                </a:lnTo>
                <a:lnTo>
                  <a:pt x="627609" y="212411"/>
                </a:lnTo>
                <a:lnTo>
                  <a:pt x="608787" y="170318"/>
                </a:lnTo>
                <a:lnTo>
                  <a:pt x="583690" y="130711"/>
                </a:lnTo>
                <a:lnTo>
                  <a:pt x="552319" y="94299"/>
                </a:lnTo>
                <a:lnTo>
                  <a:pt x="515979" y="62866"/>
                </a:lnTo>
                <a:lnTo>
                  <a:pt x="476451" y="37719"/>
                </a:lnTo>
                <a:lnTo>
                  <a:pt x="434441" y="18859"/>
                </a:lnTo>
                <a:lnTo>
                  <a:pt x="390660" y="6286"/>
                </a:lnTo>
                <a:lnTo>
                  <a:pt x="345815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94327" y="6076091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60508" y="6088507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12:</a:t>
            </a:r>
            <a:r>
              <a:rPr spc="-5" dirty="0"/>
              <a:t> Hypothermia</a:t>
            </a:r>
            <a:r>
              <a:rPr dirty="0"/>
              <a:t> </a:t>
            </a:r>
            <a:r>
              <a:rPr spc="-5" dirty="0"/>
              <a:t>Prevention and </a:t>
            </a:r>
            <a:r>
              <a:rPr spc="-15" dirty="0"/>
              <a:t>Treatment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54373" y="717891"/>
            <a:ext cx="2562860" cy="4286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234950">
              <a:lnSpc>
                <a:spcPts val="1440"/>
              </a:lnSpc>
              <a:spcBef>
                <a:spcPts val="385"/>
              </a:spcBef>
            </a:pPr>
            <a:r>
              <a:rPr sz="1450" b="1" spc="-10" dirty="0">
                <a:latin typeface="Arial"/>
                <a:cs typeface="Arial"/>
              </a:rPr>
              <a:t>ACTIVE HYPOTHERMIA 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921928"/>
                </a:solidFill>
                <a:latin typeface="Arial"/>
                <a:cs typeface="Arial"/>
              </a:rPr>
              <a:t>PROGRESSIVE</a:t>
            </a:r>
            <a:r>
              <a:rPr sz="1450" b="1" spc="-6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50" b="1" spc="-20" dirty="0">
                <a:solidFill>
                  <a:srgbClr val="921928"/>
                </a:solidFill>
                <a:latin typeface="Arial"/>
                <a:cs typeface="Arial"/>
              </a:rPr>
              <a:t>STRATEGIES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66883" y="4651446"/>
            <a:ext cx="114300" cy="360045"/>
          </a:xfrm>
          <a:custGeom>
            <a:avLst/>
            <a:gdLst/>
            <a:ahLst/>
            <a:cxnLst/>
            <a:rect l="l" t="t" r="r" b="b"/>
            <a:pathLst>
              <a:path w="114300" h="360045">
                <a:moveTo>
                  <a:pt x="0" y="360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0000"/>
                </a:lnTo>
                <a:lnTo>
                  <a:pt x="0" y="360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173425" y="5128172"/>
            <a:ext cx="5520690" cy="796290"/>
            <a:chOff x="6173425" y="5128172"/>
            <a:chExt cx="5520690" cy="796290"/>
          </a:xfrm>
        </p:grpSpPr>
        <p:sp>
          <p:nvSpPr>
            <p:cNvPr id="7" name="object 7"/>
            <p:cNvSpPr/>
            <p:nvPr/>
          </p:nvSpPr>
          <p:spPr>
            <a:xfrm>
              <a:off x="6173425" y="5128172"/>
              <a:ext cx="5520690" cy="796290"/>
            </a:xfrm>
            <a:custGeom>
              <a:avLst/>
              <a:gdLst/>
              <a:ahLst/>
              <a:cxnLst/>
              <a:rect l="l" t="t" r="r" b="b"/>
              <a:pathLst>
                <a:path w="5520690" h="796289">
                  <a:moveTo>
                    <a:pt x="5429130" y="0"/>
                  </a:moveTo>
                  <a:lnTo>
                    <a:pt x="91404" y="0"/>
                  </a:lnTo>
                  <a:lnTo>
                    <a:pt x="55825" y="7183"/>
                  </a:lnTo>
                  <a:lnTo>
                    <a:pt x="26771" y="26771"/>
                  </a:lnTo>
                  <a:lnTo>
                    <a:pt x="7183" y="55825"/>
                  </a:lnTo>
                  <a:lnTo>
                    <a:pt x="0" y="91403"/>
                  </a:lnTo>
                  <a:lnTo>
                    <a:pt x="0" y="704730"/>
                  </a:lnTo>
                  <a:lnTo>
                    <a:pt x="7183" y="740308"/>
                  </a:lnTo>
                  <a:lnTo>
                    <a:pt x="26771" y="769362"/>
                  </a:lnTo>
                  <a:lnTo>
                    <a:pt x="55825" y="788951"/>
                  </a:lnTo>
                  <a:lnTo>
                    <a:pt x="91404" y="796134"/>
                  </a:lnTo>
                  <a:lnTo>
                    <a:pt x="5429130" y="796134"/>
                  </a:lnTo>
                  <a:lnTo>
                    <a:pt x="5464709" y="788951"/>
                  </a:lnTo>
                  <a:lnTo>
                    <a:pt x="5493763" y="769362"/>
                  </a:lnTo>
                  <a:lnTo>
                    <a:pt x="5513352" y="740308"/>
                  </a:lnTo>
                  <a:lnTo>
                    <a:pt x="5520535" y="704730"/>
                  </a:lnTo>
                  <a:lnTo>
                    <a:pt x="5520535" y="91403"/>
                  </a:lnTo>
                  <a:lnTo>
                    <a:pt x="5513352" y="55825"/>
                  </a:lnTo>
                  <a:lnTo>
                    <a:pt x="5493763" y="26771"/>
                  </a:lnTo>
                  <a:lnTo>
                    <a:pt x="5464709" y="7183"/>
                  </a:lnTo>
                  <a:lnTo>
                    <a:pt x="5429130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9964" y="5275417"/>
              <a:ext cx="468921" cy="40823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08883" y="2426355"/>
            <a:ext cx="4714240" cy="33604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358775">
              <a:lnSpc>
                <a:spcPts val="2300"/>
              </a:lnSpc>
              <a:spcBef>
                <a:spcPts val="260"/>
              </a:spcBef>
            </a:pPr>
            <a:r>
              <a:rPr sz="2000" spc="-60" dirty="0">
                <a:latin typeface="Arial MT"/>
                <a:cs typeface="Arial MT"/>
              </a:rPr>
              <a:t>Take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early/aggressive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steps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dirty="0">
                <a:latin typeface="Arial MT"/>
                <a:cs typeface="Arial MT"/>
              </a:rPr>
              <a:t> prevent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further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body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loss</a:t>
            </a:r>
            <a:endParaRPr sz="2000">
              <a:latin typeface="Arial MT"/>
              <a:cs typeface="Arial MT"/>
            </a:endParaRPr>
          </a:p>
          <a:p>
            <a:pPr marL="12700" marR="19685">
              <a:lnSpc>
                <a:spcPts val="2300"/>
              </a:lnSpc>
              <a:spcBef>
                <a:spcPts val="1000"/>
              </a:spcBef>
            </a:pPr>
            <a:r>
              <a:rPr sz="2000" dirty="0">
                <a:latin typeface="Arial MT"/>
                <a:cs typeface="Arial MT"/>
              </a:rPr>
              <a:t>Add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external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when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possible,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both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trauma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severely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burned </a:t>
            </a:r>
            <a:r>
              <a:rPr sz="2000" spc="-5" dirty="0">
                <a:latin typeface="Arial MT"/>
                <a:cs typeface="Arial MT"/>
              </a:rPr>
              <a:t>casualties</a:t>
            </a:r>
            <a:endParaRPr sz="2000">
              <a:latin typeface="Arial MT"/>
              <a:cs typeface="Arial MT"/>
            </a:endParaRPr>
          </a:p>
          <a:p>
            <a:pPr marL="12700" marR="970915">
              <a:lnSpc>
                <a:spcPts val="2300"/>
              </a:lnSpc>
              <a:spcBef>
                <a:spcPts val="1000"/>
              </a:spcBef>
            </a:pPr>
            <a:r>
              <a:rPr sz="2000" dirty="0">
                <a:latin typeface="Arial MT"/>
                <a:cs typeface="Arial MT"/>
              </a:rPr>
              <a:t>Minimize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casualty’s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exposure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elements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000" dirty="0">
                <a:latin typeface="Arial MT"/>
                <a:cs typeface="Arial MT"/>
              </a:rPr>
              <a:t>Replace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wet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clothing with </a:t>
            </a:r>
            <a:r>
              <a:rPr sz="2000" spc="-40" dirty="0">
                <a:latin typeface="Arial MT"/>
                <a:cs typeface="Arial MT"/>
              </a:rPr>
              <a:t>dry,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if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possible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Arial MT"/>
              <a:cs typeface="Arial MT"/>
            </a:endParaRPr>
          </a:p>
          <a:p>
            <a:pPr marL="572135" marR="5080">
              <a:lnSpc>
                <a:spcPts val="2100"/>
              </a:lnSpc>
            </a:pPr>
            <a:r>
              <a:rPr sz="1800" spc="-5" dirty="0">
                <a:latin typeface="Arial MT"/>
                <a:cs typeface="Arial MT"/>
              </a:rPr>
              <a:t>It </a:t>
            </a:r>
            <a:r>
              <a:rPr sz="1800" dirty="0">
                <a:latin typeface="Arial MT"/>
                <a:cs typeface="Arial MT"/>
              </a:rPr>
              <a:t>is much easier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prevent </a:t>
            </a:r>
            <a:r>
              <a:rPr sz="1800" spc="-5" dirty="0">
                <a:latin typeface="Arial MT"/>
                <a:cs typeface="Arial MT"/>
              </a:rPr>
              <a:t>hypothermia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than 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treat </a:t>
            </a:r>
            <a:r>
              <a:rPr sz="1800" dirty="0">
                <a:latin typeface="Arial MT"/>
                <a:cs typeface="Arial MT"/>
              </a:rPr>
              <a:t>it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66883" y="2517228"/>
            <a:ext cx="114300" cy="521334"/>
          </a:xfrm>
          <a:custGeom>
            <a:avLst/>
            <a:gdLst/>
            <a:ahLst/>
            <a:cxnLst/>
            <a:rect l="l" t="t" r="r" b="b"/>
            <a:pathLst>
              <a:path w="114300" h="521335">
                <a:moveTo>
                  <a:pt x="0" y="52129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1296"/>
                </a:lnTo>
                <a:lnTo>
                  <a:pt x="0" y="52129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63427" y="1575161"/>
            <a:ext cx="5799455" cy="4465955"/>
            <a:chOff x="263427" y="1575161"/>
            <a:chExt cx="5799455" cy="446595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427" y="1575161"/>
              <a:ext cx="3428674" cy="31050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8160" y="3192938"/>
              <a:ext cx="4774539" cy="2847769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6166883" y="3237262"/>
            <a:ext cx="114300" cy="521334"/>
          </a:xfrm>
          <a:custGeom>
            <a:avLst/>
            <a:gdLst/>
            <a:ahLst/>
            <a:cxnLst/>
            <a:rect l="l" t="t" r="r" b="b"/>
            <a:pathLst>
              <a:path w="114300" h="521335">
                <a:moveTo>
                  <a:pt x="0" y="52129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1296"/>
                </a:lnTo>
                <a:lnTo>
                  <a:pt x="0" y="52129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66883" y="3957296"/>
            <a:ext cx="114300" cy="521334"/>
          </a:xfrm>
          <a:custGeom>
            <a:avLst/>
            <a:gdLst/>
            <a:ahLst/>
            <a:cxnLst/>
            <a:rect l="l" t="t" r="r" b="b"/>
            <a:pathLst>
              <a:path w="114300" h="521335">
                <a:moveTo>
                  <a:pt x="0" y="52129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1296"/>
                </a:lnTo>
                <a:lnTo>
                  <a:pt x="0" y="52129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53077" y="6052272"/>
            <a:ext cx="646430" cy="648335"/>
          </a:xfrm>
          <a:custGeom>
            <a:avLst/>
            <a:gdLst/>
            <a:ahLst/>
            <a:cxnLst/>
            <a:rect l="l" t="t" r="r" b="b"/>
            <a:pathLst>
              <a:path w="646429" h="648334">
                <a:moveTo>
                  <a:pt x="345815" y="0"/>
                </a:moveTo>
                <a:lnTo>
                  <a:pt x="300616" y="0"/>
                </a:lnTo>
                <a:lnTo>
                  <a:pt x="255772" y="6286"/>
                </a:lnTo>
                <a:lnTo>
                  <a:pt x="211990" y="18859"/>
                </a:lnTo>
                <a:lnTo>
                  <a:pt x="169981" y="37719"/>
                </a:lnTo>
                <a:lnTo>
                  <a:pt x="130452" y="62866"/>
                </a:lnTo>
                <a:lnTo>
                  <a:pt x="94113" y="94299"/>
                </a:lnTo>
                <a:lnTo>
                  <a:pt x="62742" y="130711"/>
                </a:lnTo>
                <a:lnTo>
                  <a:pt x="37645" y="170318"/>
                </a:lnTo>
                <a:lnTo>
                  <a:pt x="18822" y="212411"/>
                </a:lnTo>
                <a:lnTo>
                  <a:pt x="6274" y="256279"/>
                </a:lnTo>
                <a:lnTo>
                  <a:pt x="0" y="301212"/>
                </a:lnTo>
                <a:lnTo>
                  <a:pt x="0" y="346501"/>
                </a:lnTo>
                <a:lnTo>
                  <a:pt x="6274" y="391434"/>
                </a:lnTo>
                <a:lnTo>
                  <a:pt x="18822" y="435303"/>
                </a:lnTo>
                <a:lnTo>
                  <a:pt x="37645" y="477395"/>
                </a:lnTo>
                <a:lnTo>
                  <a:pt x="62742" y="517003"/>
                </a:lnTo>
                <a:lnTo>
                  <a:pt x="94113" y="553414"/>
                </a:lnTo>
                <a:lnTo>
                  <a:pt x="130452" y="584847"/>
                </a:lnTo>
                <a:lnTo>
                  <a:pt x="169981" y="609994"/>
                </a:lnTo>
                <a:lnTo>
                  <a:pt x="211990" y="628854"/>
                </a:lnTo>
                <a:lnTo>
                  <a:pt x="255772" y="641427"/>
                </a:lnTo>
                <a:lnTo>
                  <a:pt x="300616" y="647714"/>
                </a:lnTo>
                <a:lnTo>
                  <a:pt x="345815" y="647714"/>
                </a:lnTo>
                <a:lnTo>
                  <a:pt x="390660" y="641427"/>
                </a:lnTo>
                <a:lnTo>
                  <a:pt x="434441" y="628854"/>
                </a:lnTo>
                <a:lnTo>
                  <a:pt x="476451" y="609994"/>
                </a:lnTo>
                <a:lnTo>
                  <a:pt x="515979" y="584847"/>
                </a:lnTo>
                <a:lnTo>
                  <a:pt x="552319" y="553414"/>
                </a:lnTo>
                <a:lnTo>
                  <a:pt x="583690" y="517003"/>
                </a:lnTo>
                <a:lnTo>
                  <a:pt x="608787" y="477395"/>
                </a:lnTo>
                <a:lnTo>
                  <a:pt x="627609" y="435303"/>
                </a:lnTo>
                <a:lnTo>
                  <a:pt x="640158" y="391434"/>
                </a:lnTo>
                <a:lnTo>
                  <a:pt x="646432" y="346501"/>
                </a:lnTo>
                <a:lnTo>
                  <a:pt x="646432" y="301212"/>
                </a:lnTo>
                <a:lnTo>
                  <a:pt x="640158" y="256279"/>
                </a:lnTo>
                <a:lnTo>
                  <a:pt x="627609" y="212411"/>
                </a:lnTo>
                <a:lnTo>
                  <a:pt x="608787" y="170318"/>
                </a:lnTo>
                <a:lnTo>
                  <a:pt x="583690" y="130711"/>
                </a:lnTo>
                <a:lnTo>
                  <a:pt x="552319" y="94299"/>
                </a:lnTo>
                <a:lnTo>
                  <a:pt x="515979" y="62866"/>
                </a:lnTo>
                <a:lnTo>
                  <a:pt x="476451" y="37719"/>
                </a:lnTo>
                <a:lnTo>
                  <a:pt x="434441" y="18859"/>
                </a:lnTo>
                <a:lnTo>
                  <a:pt x="390660" y="6286"/>
                </a:lnTo>
                <a:lnTo>
                  <a:pt x="345815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894327" y="6076091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60508" y="6088507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1269</Words>
  <Application>Microsoft Office PowerPoint</Application>
  <PresentationFormat>Widescreen</PresentationFormat>
  <Paragraphs>202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Arial MT</vt:lpstr>
      <vt:lpstr>Calibri</vt:lpstr>
      <vt:lpstr>Office Theme</vt:lpstr>
      <vt:lpstr>TACTICAL COMBAT  CASUALTY CARE COURSE</vt:lpstr>
      <vt:lpstr>Module 12: Hypothermia Prevention and Treatment</vt:lpstr>
      <vt:lpstr>Module 12: Hypothermia Prevention and Treatment</vt:lpstr>
      <vt:lpstr>MARCH PAWS</vt:lpstr>
      <vt:lpstr>PowerPoint Presentation</vt:lpstr>
      <vt:lpstr>Module 12: Hypothermia Prevention and Treatment</vt:lpstr>
      <vt:lpstr>Module 12: Hypothermia Prevention and Treatment</vt:lpstr>
      <vt:lpstr>TRAUMA’S  LETHAL TRIAD</vt:lpstr>
      <vt:lpstr>Module 12: Hypothermia Prevention and Treatment</vt:lpstr>
      <vt:lpstr>Module 12: Hypothermia Prevention and Treatment</vt:lpstr>
      <vt:lpstr>Module 12: Hypothermia Prevention and Treatment</vt:lpstr>
      <vt:lpstr>HYPOTHERMIA PREVENTION</vt:lpstr>
      <vt:lpstr>Module 12: Hypothermia Prevention and Treatment</vt:lpstr>
      <vt:lpstr>Module 12: Hypothermia Prevention and Treatment</vt:lpstr>
      <vt:lpstr>SKILL STATION</vt:lpstr>
      <vt:lpstr>SUMMARY</vt:lpstr>
      <vt:lpstr>CHECK ON LEARNING</vt:lpstr>
      <vt:lpstr>Module 12: Hypothermia Prevention and Treatment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12 Hypothermia Prevention V1.4 JTS FINAL</dc:title>
  <cp:lastModifiedBy>Adam Rafferty</cp:lastModifiedBy>
  <cp:revision>1</cp:revision>
  <dcterms:created xsi:type="dcterms:W3CDTF">2023-08-01T20:29:04Z</dcterms:created>
  <dcterms:modified xsi:type="dcterms:W3CDTF">2023-08-16T14:34:39Z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